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48" r:id="rId1"/>
  </p:sldMasterIdLst>
  <p:notesMasterIdLst>
    <p:notesMasterId r:id="rId17"/>
  </p:notesMasterIdLst>
  <p:sldIdLst>
    <p:sldId id="258" r:id="rId2"/>
    <p:sldId id="610" r:id="rId3"/>
    <p:sldId id="604" r:id="rId4"/>
    <p:sldId id="580" r:id="rId5"/>
    <p:sldId id="623" r:id="rId6"/>
    <p:sldId id="618" r:id="rId7"/>
    <p:sldId id="590" r:id="rId8"/>
    <p:sldId id="625" r:id="rId9"/>
    <p:sldId id="594" r:id="rId10"/>
    <p:sldId id="593" r:id="rId11"/>
    <p:sldId id="595" r:id="rId12"/>
    <p:sldId id="596" r:id="rId13"/>
    <p:sldId id="597" r:id="rId14"/>
    <p:sldId id="598" r:id="rId15"/>
    <p:sldId id="606" r:id="rId1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gis" initials="apap"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000000"/>
    <a:srgbClr val="6699FF"/>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Σκούρο στυλ 2 - Έμφαση 1/Έμφαση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7337" autoAdjust="0"/>
  </p:normalViewPr>
  <p:slideViewPr>
    <p:cSldViewPr>
      <p:cViewPr>
        <p:scale>
          <a:sx n="95" d="100"/>
          <a:sy n="95" d="100"/>
        </p:scale>
        <p:origin x="-13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0" d="100"/>
          <a:sy n="60" d="100"/>
        </p:scale>
        <p:origin x="-2490" y="-7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E27817-0AF4-4353-B20F-2BB852B82C5E}"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l-GR"/>
        </a:p>
      </dgm:t>
    </dgm:pt>
    <dgm:pt modelId="{1F927DE7-E90F-4413-B21F-B21BF6729C8B}">
      <dgm:prSet phldrT="[Κείμενο]" custT="1"/>
      <dgm:spPr/>
      <dgm:t>
        <a:bodyPr/>
        <a:lstStyle/>
        <a:p>
          <a:pPr>
            <a:lnSpc>
              <a:spcPct val="100000"/>
            </a:lnSpc>
          </a:pPr>
          <a:r>
            <a:rPr lang="el-GR" sz="2400" b="1" dirty="0" smtClean="0"/>
            <a:t>Ανώτατα</a:t>
          </a:r>
          <a:r>
            <a:rPr lang="el-GR" sz="2400" b="1" baseline="0" dirty="0" smtClean="0"/>
            <a:t> Εκπαιδευτικά</a:t>
          </a:r>
        </a:p>
        <a:p>
          <a:pPr>
            <a:lnSpc>
              <a:spcPct val="100000"/>
            </a:lnSpc>
          </a:pPr>
          <a:r>
            <a:rPr lang="el-GR" sz="2400" b="1" baseline="0" dirty="0" smtClean="0"/>
            <a:t>Ιδρύματα</a:t>
          </a:r>
          <a:endParaRPr lang="el-GR" sz="2400" b="1" dirty="0"/>
        </a:p>
      </dgm:t>
    </dgm:pt>
    <dgm:pt modelId="{2479BA01-7BF8-4784-AF50-56F0090DC204}" type="parTrans" cxnId="{95DB848C-FAA4-4345-A441-D3C8EA05BE3F}">
      <dgm:prSet/>
      <dgm:spPr/>
      <dgm:t>
        <a:bodyPr/>
        <a:lstStyle/>
        <a:p>
          <a:endParaRPr lang="el-GR"/>
        </a:p>
      </dgm:t>
    </dgm:pt>
    <dgm:pt modelId="{03FDA2F6-1C77-45C0-B7FE-A4737B3E4A6F}" type="sibTrans" cxnId="{95DB848C-FAA4-4345-A441-D3C8EA05BE3F}">
      <dgm:prSet/>
      <dgm:spPr/>
      <dgm:t>
        <a:bodyPr/>
        <a:lstStyle/>
        <a:p>
          <a:endParaRPr lang="el-GR"/>
        </a:p>
      </dgm:t>
    </dgm:pt>
    <dgm:pt modelId="{5F978913-A65E-422A-A684-B71158F1AFE6}">
      <dgm:prSet phldrT="[Κείμενο]" custT="1"/>
      <dgm:spPr/>
      <dgm:t>
        <a:bodyPr/>
        <a:lstStyle/>
        <a:p>
          <a:r>
            <a:rPr lang="el-GR" sz="1600" b="1" dirty="0" smtClean="0">
              <a:latin typeface="+mn-lt"/>
              <a:cs typeface="Tahoma" pitchFamily="34" charset="0"/>
            </a:rPr>
            <a:t>Προώθηση επιχειρηματικότητας</a:t>
          </a:r>
          <a:endParaRPr lang="el-GR" sz="1600" b="1" dirty="0">
            <a:latin typeface="+mn-lt"/>
            <a:cs typeface="Tahoma" pitchFamily="34" charset="0"/>
          </a:endParaRPr>
        </a:p>
      </dgm:t>
    </dgm:pt>
    <dgm:pt modelId="{A7B177E2-2A44-47EC-A86F-D18F85C76BB6}" type="parTrans" cxnId="{20B8AD2A-28A1-47BB-8C53-6A8B080D3348}">
      <dgm:prSet/>
      <dgm:spPr/>
      <dgm:t>
        <a:bodyPr/>
        <a:lstStyle/>
        <a:p>
          <a:endParaRPr lang="el-GR"/>
        </a:p>
      </dgm:t>
    </dgm:pt>
    <dgm:pt modelId="{85C7F85A-C999-4841-B2C4-EB37808FFC3B}" type="sibTrans" cxnId="{20B8AD2A-28A1-47BB-8C53-6A8B080D3348}">
      <dgm:prSet/>
      <dgm:spPr/>
      <dgm:t>
        <a:bodyPr/>
        <a:lstStyle/>
        <a:p>
          <a:endParaRPr lang="el-GR"/>
        </a:p>
      </dgm:t>
    </dgm:pt>
    <dgm:pt modelId="{9B18F886-14F4-4A35-A77D-FECCC27AA623}">
      <dgm:prSet phldrT="[Κείμενο]" custT="1"/>
      <dgm:spPr/>
      <dgm:t>
        <a:bodyPr/>
        <a:lstStyle/>
        <a:p>
          <a:r>
            <a:rPr lang="el-GR" sz="1600" b="1" dirty="0" smtClean="0">
              <a:latin typeface="+mn-lt"/>
              <a:cs typeface="Tahoma" pitchFamily="34" charset="0"/>
            </a:rPr>
            <a:t>Έρευνα και Καινοτομία</a:t>
          </a:r>
          <a:endParaRPr lang="el-GR" sz="1600" b="1" dirty="0">
            <a:latin typeface="+mn-lt"/>
            <a:cs typeface="Tahoma" pitchFamily="34" charset="0"/>
          </a:endParaRPr>
        </a:p>
      </dgm:t>
    </dgm:pt>
    <dgm:pt modelId="{5C539428-CDF3-4E08-8283-3A105922FFD0}" type="parTrans" cxnId="{BA723900-3A6B-4D91-A0FD-D37D021905D4}">
      <dgm:prSet/>
      <dgm:spPr/>
      <dgm:t>
        <a:bodyPr/>
        <a:lstStyle/>
        <a:p>
          <a:endParaRPr lang="el-GR"/>
        </a:p>
      </dgm:t>
    </dgm:pt>
    <dgm:pt modelId="{6D27BA3F-5091-4260-9F53-6484BA9C746B}" type="sibTrans" cxnId="{BA723900-3A6B-4D91-A0FD-D37D021905D4}">
      <dgm:prSet/>
      <dgm:spPr/>
      <dgm:t>
        <a:bodyPr/>
        <a:lstStyle/>
        <a:p>
          <a:endParaRPr lang="el-GR"/>
        </a:p>
      </dgm:t>
    </dgm:pt>
    <dgm:pt modelId="{74BF56A5-DAA4-44C7-9CF4-990DB87A1C91}">
      <dgm:prSet phldrT="[Κείμενο]"/>
      <dgm:spPr/>
      <dgm:t>
        <a:bodyPr/>
        <a:lstStyle/>
        <a:p>
          <a:r>
            <a:rPr lang="el-GR" b="1" dirty="0" smtClean="0">
              <a:latin typeface="+mn-lt"/>
            </a:rPr>
            <a:t>Ανάπτυξη δεξιοτήτων ανθρώπινου δυναμικού </a:t>
          </a:r>
          <a:endParaRPr lang="el-GR" b="1" dirty="0">
            <a:latin typeface="+mn-lt"/>
          </a:endParaRPr>
        </a:p>
      </dgm:t>
    </dgm:pt>
    <dgm:pt modelId="{51E0EFBD-DD73-4030-83FB-0854A2AD7A19}" type="parTrans" cxnId="{8AE85ADA-44C4-4250-BCC0-B35C054922FC}">
      <dgm:prSet/>
      <dgm:spPr/>
      <dgm:t>
        <a:bodyPr/>
        <a:lstStyle/>
        <a:p>
          <a:endParaRPr lang="el-GR"/>
        </a:p>
      </dgm:t>
    </dgm:pt>
    <dgm:pt modelId="{3626C312-F6C9-405E-8DBD-3BF972391F31}" type="sibTrans" cxnId="{8AE85ADA-44C4-4250-BCC0-B35C054922FC}">
      <dgm:prSet/>
      <dgm:spPr/>
      <dgm:t>
        <a:bodyPr/>
        <a:lstStyle/>
        <a:p>
          <a:endParaRPr lang="el-GR"/>
        </a:p>
      </dgm:t>
    </dgm:pt>
    <dgm:pt modelId="{E27A6539-E526-4B8D-9118-40217232D0B1}">
      <dgm:prSet phldrT="[Κείμενο]"/>
      <dgm:spPr/>
      <dgm:t>
        <a:bodyPr/>
        <a:lstStyle/>
        <a:p>
          <a:r>
            <a:rPr lang="en-US" b="1" dirty="0" smtClean="0">
              <a:latin typeface="+mn-lt"/>
              <a:cs typeface="Tahoma" pitchFamily="34" charset="0"/>
            </a:rPr>
            <a:t>Ko</a:t>
          </a:r>
          <a:r>
            <a:rPr lang="el-GR" b="1" dirty="0" smtClean="0">
              <a:latin typeface="+mn-lt"/>
              <a:cs typeface="Tahoma" pitchFamily="34" charset="0"/>
            </a:rPr>
            <a:t>ινωνική και Πολιτιστική Ανάπτυξη</a:t>
          </a:r>
          <a:endParaRPr lang="el-GR" b="1" dirty="0">
            <a:latin typeface="+mn-lt"/>
            <a:cs typeface="Tahoma" pitchFamily="34" charset="0"/>
          </a:endParaRPr>
        </a:p>
      </dgm:t>
    </dgm:pt>
    <dgm:pt modelId="{B786991A-C5FD-49B7-AC38-C328EC9F630C}" type="parTrans" cxnId="{2B496E10-79C8-4E4C-B1B2-F393856EB675}">
      <dgm:prSet/>
      <dgm:spPr/>
      <dgm:t>
        <a:bodyPr/>
        <a:lstStyle/>
        <a:p>
          <a:endParaRPr lang="el-GR"/>
        </a:p>
      </dgm:t>
    </dgm:pt>
    <dgm:pt modelId="{B0E63692-31DD-412B-AD80-DCB49944C40B}" type="sibTrans" cxnId="{2B496E10-79C8-4E4C-B1B2-F393856EB675}">
      <dgm:prSet/>
      <dgm:spPr/>
      <dgm:t>
        <a:bodyPr/>
        <a:lstStyle/>
        <a:p>
          <a:endParaRPr lang="el-GR"/>
        </a:p>
      </dgm:t>
    </dgm:pt>
    <dgm:pt modelId="{C1B73E7A-ED2A-4B09-A570-B9B367C7C3C2}" type="pres">
      <dgm:prSet presAssocID="{C5E27817-0AF4-4353-B20F-2BB852B82C5E}" presName="Name0" presStyleCnt="0">
        <dgm:presLayoutVars>
          <dgm:chMax val="1"/>
          <dgm:dir/>
          <dgm:animLvl val="ctr"/>
          <dgm:resizeHandles val="exact"/>
        </dgm:presLayoutVars>
      </dgm:prSet>
      <dgm:spPr/>
      <dgm:t>
        <a:bodyPr/>
        <a:lstStyle/>
        <a:p>
          <a:endParaRPr lang="en-US"/>
        </a:p>
      </dgm:t>
    </dgm:pt>
    <dgm:pt modelId="{C8FEBBCA-4523-4802-82C0-9B4D87D4CBAF}" type="pres">
      <dgm:prSet presAssocID="{1F927DE7-E90F-4413-B21F-B21BF6729C8B}" presName="centerShape" presStyleLbl="node0" presStyleIdx="0" presStyleCnt="1" custScaleX="153656" custScaleY="108513"/>
      <dgm:spPr/>
      <dgm:t>
        <a:bodyPr/>
        <a:lstStyle/>
        <a:p>
          <a:endParaRPr lang="el-GR"/>
        </a:p>
      </dgm:t>
    </dgm:pt>
    <dgm:pt modelId="{52FF3D6F-0416-418A-875B-F3D8D2DAC927}" type="pres">
      <dgm:prSet presAssocID="{5F978913-A65E-422A-A684-B71158F1AFE6}" presName="node" presStyleLbl="node1" presStyleIdx="0" presStyleCnt="4" custScaleX="127319" custScaleY="129482">
        <dgm:presLayoutVars>
          <dgm:bulletEnabled val="1"/>
        </dgm:presLayoutVars>
      </dgm:prSet>
      <dgm:spPr/>
      <dgm:t>
        <a:bodyPr/>
        <a:lstStyle/>
        <a:p>
          <a:endParaRPr lang="el-GR"/>
        </a:p>
      </dgm:t>
    </dgm:pt>
    <dgm:pt modelId="{6807322D-0CF7-4A64-BDD5-E9D40B62EC89}" type="pres">
      <dgm:prSet presAssocID="{5F978913-A65E-422A-A684-B71158F1AFE6}" presName="dummy" presStyleCnt="0"/>
      <dgm:spPr/>
    </dgm:pt>
    <dgm:pt modelId="{B15BEE76-7048-42BA-B4F6-2613D5956086}" type="pres">
      <dgm:prSet presAssocID="{85C7F85A-C999-4841-B2C4-EB37808FFC3B}" presName="sibTrans" presStyleLbl="sibTrans2D1" presStyleIdx="0" presStyleCnt="4"/>
      <dgm:spPr/>
      <dgm:t>
        <a:bodyPr/>
        <a:lstStyle/>
        <a:p>
          <a:endParaRPr lang="en-US"/>
        </a:p>
      </dgm:t>
    </dgm:pt>
    <dgm:pt modelId="{85C3E7DE-5D66-4A87-892E-DD9823D5C2F5}" type="pres">
      <dgm:prSet presAssocID="{9B18F886-14F4-4A35-A77D-FECCC27AA623}" presName="node" presStyleLbl="node1" presStyleIdx="1" presStyleCnt="4" custScaleX="140752" custScaleY="121642" custRadScaleRad="105739" custRadScaleInc="-6685">
        <dgm:presLayoutVars>
          <dgm:bulletEnabled val="1"/>
        </dgm:presLayoutVars>
      </dgm:prSet>
      <dgm:spPr/>
      <dgm:t>
        <a:bodyPr/>
        <a:lstStyle/>
        <a:p>
          <a:endParaRPr lang="el-GR"/>
        </a:p>
      </dgm:t>
    </dgm:pt>
    <dgm:pt modelId="{8A5C0DA2-190D-4107-A19C-2CFF9E578B87}" type="pres">
      <dgm:prSet presAssocID="{9B18F886-14F4-4A35-A77D-FECCC27AA623}" presName="dummy" presStyleCnt="0"/>
      <dgm:spPr/>
    </dgm:pt>
    <dgm:pt modelId="{42B1BBB3-787E-4029-8386-23CE9472FFE4}" type="pres">
      <dgm:prSet presAssocID="{6D27BA3F-5091-4260-9F53-6484BA9C746B}" presName="sibTrans" presStyleLbl="sibTrans2D1" presStyleIdx="1" presStyleCnt="4" custScaleX="105819" custScaleY="99910"/>
      <dgm:spPr/>
      <dgm:t>
        <a:bodyPr/>
        <a:lstStyle/>
        <a:p>
          <a:endParaRPr lang="en-US"/>
        </a:p>
      </dgm:t>
    </dgm:pt>
    <dgm:pt modelId="{CB17E060-5FC5-467A-995E-D10E7E62B44A}" type="pres">
      <dgm:prSet presAssocID="{74BF56A5-DAA4-44C7-9CF4-990DB87A1C91}" presName="node" presStyleLbl="node1" presStyleIdx="2" presStyleCnt="4" custScaleX="137375" custScaleY="115778">
        <dgm:presLayoutVars>
          <dgm:bulletEnabled val="1"/>
        </dgm:presLayoutVars>
      </dgm:prSet>
      <dgm:spPr/>
      <dgm:t>
        <a:bodyPr/>
        <a:lstStyle/>
        <a:p>
          <a:endParaRPr lang="el-GR"/>
        </a:p>
      </dgm:t>
    </dgm:pt>
    <dgm:pt modelId="{9F8FA286-3A53-4032-9B86-AF48B99E9D73}" type="pres">
      <dgm:prSet presAssocID="{74BF56A5-DAA4-44C7-9CF4-990DB87A1C91}" presName="dummy" presStyleCnt="0"/>
      <dgm:spPr/>
    </dgm:pt>
    <dgm:pt modelId="{163408C9-F907-4128-BF6E-DFC4657B722D}" type="pres">
      <dgm:prSet presAssocID="{3626C312-F6C9-405E-8DBD-3BF972391F31}" presName="sibTrans" presStyleLbl="sibTrans2D1" presStyleIdx="2" presStyleCnt="4" custScaleX="101247" custScaleY="107273"/>
      <dgm:spPr/>
      <dgm:t>
        <a:bodyPr/>
        <a:lstStyle/>
        <a:p>
          <a:endParaRPr lang="en-US"/>
        </a:p>
      </dgm:t>
    </dgm:pt>
    <dgm:pt modelId="{E5E3C17D-5960-4EA1-A699-FF741A9810F5}" type="pres">
      <dgm:prSet presAssocID="{E27A6539-E526-4B8D-9118-40217232D0B1}" presName="node" presStyleLbl="node1" presStyleIdx="3" presStyleCnt="4" custScaleX="133302" custScaleY="119117" custRadScaleRad="105353" custRadScaleInc="8222">
        <dgm:presLayoutVars>
          <dgm:bulletEnabled val="1"/>
        </dgm:presLayoutVars>
      </dgm:prSet>
      <dgm:spPr/>
      <dgm:t>
        <a:bodyPr/>
        <a:lstStyle/>
        <a:p>
          <a:endParaRPr lang="el-GR"/>
        </a:p>
      </dgm:t>
    </dgm:pt>
    <dgm:pt modelId="{2643C9E1-AE64-4AC5-A993-F8EDFC4797CE}" type="pres">
      <dgm:prSet presAssocID="{E27A6539-E526-4B8D-9118-40217232D0B1}" presName="dummy" presStyleCnt="0"/>
      <dgm:spPr/>
    </dgm:pt>
    <dgm:pt modelId="{528261FB-24BA-4B76-BF2A-4B9AEE1DFF44}" type="pres">
      <dgm:prSet presAssocID="{B0E63692-31DD-412B-AD80-DCB49944C40B}" presName="sibTrans" presStyleLbl="sibTrans2D1" presStyleIdx="3" presStyleCnt="4"/>
      <dgm:spPr/>
      <dgm:t>
        <a:bodyPr/>
        <a:lstStyle/>
        <a:p>
          <a:endParaRPr lang="en-US"/>
        </a:p>
      </dgm:t>
    </dgm:pt>
  </dgm:ptLst>
  <dgm:cxnLst>
    <dgm:cxn modelId="{5543D2E7-4963-43E7-949D-1568BC77EB7E}" type="presOf" srcId="{3626C312-F6C9-405E-8DBD-3BF972391F31}" destId="{163408C9-F907-4128-BF6E-DFC4657B722D}" srcOrd="0" destOrd="0" presId="urn:microsoft.com/office/officeart/2005/8/layout/radial6"/>
    <dgm:cxn modelId="{2B496E10-79C8-4E4C-B1B2-F393856EB675}" srcId="{1F927DE7-E90F-4413-B21F-B21BF6729C8B}" destId="{E27A6539-E526-4B8D-9118-40217232D0B1}" srcOrd="3" destOrd="0" parTransId="{B786991A-C5FD-49B7-AC38-C328EC9F630C}" sibTransId="{B0E63692-31DD-412B-AD80-DCB49944C40B}"/>
    <dgm:cxn modelId="{20B8AD2A-28A1-47BB-8C53-6A8B080D3348}" srcId="{1F927DE7-E90F-4413-B21F-B21BF6729C8B}" destId="{5F978913-A65E-422A-A684-B71158F1AFE6}" srcOrd="0" destOrd="0" parTransId="{A7B177E2-2A44-47EC-A86F-D18F85C76BB6}" sibTransId="{85C7F85A-C999-4841-B2C4-EB37808FFC3B}"/>
    <dgm:cxn modelId="{CFA97D77-128D-4F13-B1B7-057425C23672}" type="presOf" srcId="{74BF56A5-DAA4-44C7-9CF4-990DB87A1C91}" destId="{CB17E060-5FC5-467A-995E-D10E7E62B44A}" srcOrd="0" destOrd="0" presId="urn:microsoft.com/office/officeart/2005/8/layout/radial6"/>
    <dgm:cxn modelId="{5D8BC824-B2D0-40F9-9254-0E66A6572354}" type="presOf" srcId="{9B18F886-14F4-4A35-A77D-FECCC27AA623}" destId="{85C3E7DE-5D66-4A87-892E-DD9823D5C2F5}" srcOrd="0" destOrd="0" presId="urn:microsoft.com/office/officeart/2005/8/layout/radial6"/>
    <dgm:cxn modelId="{34EE5F31-341B-4BA6-A46E-F11AFE130E99}" type="presOf" srcId="{C5E27817-0AF4-4353-B20F-2BB852B82C5E}" destId="{C1B73E7A-ED2A-4B09-A570-B9B367C7C3C2}" srcOrd="0" destOrd="0" presId="urn:microsoft.com/office/officeart/2005/8/layout/radial6"/>
    <dgm:cxn modelId="{92948B2D-DD29-4256-A863-2AD1CCBF1B16}" type="presOf" srcId="{85C7F85A-C999-4841-B2C4-EB37808FFC3B}" destId="{B15BEE76-7048-42BA-B4F6-2613D5956086}" srcOrd="0" destOrd="0" presId="urn:microsoft.com/office/officeart/2005/8/layout/radial6"/>
    <dgm:cxn modelId="{DDEB9D79-73D9-4990-A5A2-C8AF0C08C89B}" type="presOf" srcId="{6D27BA3F-5091-4260-9F53-6484BA9C746B}" destId="{42B1BBB3-787E-4029-8386-23CE9472FFE4}" srcOrd="0" destOrd="0" presId="urn:microsoft.com/office/officeart/2005/8/layout/radial6"/>
    <dgm:cxn modelId="{55AEAD56-1136-43CC-AC98-019A2F93D341}" type="presOf" srcId="{B0E63692-31DD-412B-AD80-DCB49944C40B}" destId="{528261FB-24BA-4B76-BF2A-4B9AEE1DFF44}" srcOrd="0" destOrd="0" presId="urn:microsoft.com/office/officeart/2005/8/layout/radial6"/>
    <dgm:cxn modelId="{BA723900-3A6B-4D91-A0FD-D37D021905D4}" srcId="{1F927DE7-E90F-4413-B21F-B21BF6729C8B}" destId="{9B18F886-14F4-4A35-A77D-FECCC27AA623}" srcOrd="1" destOrd="0" parTransId="{5C539428-CDF3-4E08-8283-3A105922FFD0}" sibTransId="{6D27BA3F-5091-4260-9F53-6484BA9C746B}"/>
    <dgm:cxn modelId="{53054D81-A4BC-4407-9E02-49C42F68E065}" type="presOf" srcId="{5F978913-A65E-422A-A684-B71158F1AFE6}" destId="{52FF3D6F-0416-418A-875B-F3D8D2DAC927}" srcOrd="0" destOrd="0" presId="urn:microsoft.com/office/officeart/2005/8/layout/radial6"/>
    <dgm:cxn modelId="{7A2BF7A6-3EE3-4106-8C34-C6545E37DC4A}" type="presOf" srcId="{E27A6539-E526-4B8D-9118-40217232D0B1}" destId="{E5E3C17D-5960-4EA1-A699-FF741A9810F5}" srcOrd="0" destOrd="0" presId="urn:microsoft.com/office/officeart/2005/8/layout/radial6"/>
    <dgm:cxn modelId="{95DB848C-FAA4-4345-A441-D3C8EA05BE3F}" srcId="{C5E27817-0AF4-4353-B20F-2BB852B82C5E}" destId="{1F927DE7-E90F-4413-B21F-B21BF6729C8B}" srcOrd="0" destOrd="0" parTransId="{2479BA01-7BF8-4784-AF50-56F0090DC204}" sibTransId="{03FDA2F6-1C77-45C0-B7FE-A4737B3E4A6F}"/>
    <dgm:cxn modelId="{8AE85ADA-44C4-4250-BCC0-B35C054922FC}" srcId="{1F927DE7-E90F-4413-B21F-B21BF6729C8B}" destId="{74BF56A5-DAA4-44C7-9CF4-990DB87A1C91}" srcOrd="2" destOrd="0" parTransId="{51E0EFBD-DD73-4030-83FB-0854A2AD7A19}" sibTransId="{3626C312-F6C9-405E-8DBD-3BF972391F31}"/>
    <dgm:cxn modelId="{0ECC5006-B33B-4F2E-9801-1E8919417D28}" type="presOf" srcId="{1F927DE7-E90F-4413-B21F-B21BF6729C8B}" destId="{C8FEBBCA-4523-4802-82C0-9B4D87D4CBAF}" srcOrd="0" destOrd="0" presId="urn:microsoft.com/office/officeart/2005/8/layout/radial6"/>
    <dgm:cxn modelId="{C5953516-09A1-4735-830D-093329E92614}" type="presParOf" srcId="{C1B73E7A-ED2A-4B09-A570-B9B367C7C3C2}" destId="{C8FEBBCA-4523-4802-82C0-9B4D87D4CBAF}" srcOrd="0" destOrd="0" presId="urn:microsoft.com/office/officeart/2005/8/layout/radial6"/>
    <dgm:cxn modelId="{7402A184-B4A0-4D2A-BEFA-0576473B1751}" type="presParOf" srcId="{C1B73E7A-ED2A-4B09-A570-B9B367C7C3C2}" destId="{52FF3D6F-0416-418A-875B-F3D8D2DAC927}" srcOrd="1" destOrd="0" presId="urn:microsoft.com/office/officeart/2005/8/layout/radial6"/>
    <dgm:cxn modelId="{52C0D8FF-F63A-4C3D-B71A-A4CB58B0B780}" type="presParOf" srcId="{C1B73E7A-ED2A-4B09-A570-B9B367C7C3C2}" destId="{6807322D-0CF7-4A64-BDD5-E9D40B62EC89}" srcOrd="2" destOrd="0" presId="urn:microsoft.com/office/officeart/2005/8/layout/radial6"/>
    <dgm:cxn modelId="{FDA6A8BC-CC05-4383-85AB-C4DF267EB744}" type="presParOf" srcId="{C1B73E7A-ED2A-4B09-A570-B9B367C7C3C2}" destId="{B15BEE76-7048-42BA-B4F6-2613D5956086}" srcOrd="3" destOrd="0" presId="urn:microsoft.com/office/officeart/2005/8/layout/radial6"/>
    <dgm:cxn modelId="{4A5A2175-6D6E-4905-99B6-B6A07460F5CD}" type="presParOf" srcId="{C1B73E7A-ED2A-4B09-A570-B9B367C7C3C2}" destId="{85C3E7DE-5D66-4A87-892E-DD9823D5C2F5}" srcOrd="4" destOrd="0" presId="urn:microsoft.com/office/officeart/2005/8/layout/radial6"/>
    <dgm:cxn modelId="{5BB02962-2678-4399-99B8-412E44BA297A}" type="presParOf" srcId="{C1B73E7A-ED2A-4B09-A570-B9B367C7C3C2}" destId="{8A5C0DA2-190D-4107-A19C-2CFF9E578B87}" srcOrd="5" destOrd="0" presId="urn:microsoft.com/office/officeart/2005/8/layout/radial6"/>
    <dgm:cxn modelId="{B34A76E3-9B11-4984-AA45-C780832393A2}" type="presParOf" srcId="{C1B73E7A-ED2A-4B09-A570-B9B367C7C3C2}" destId="{42B1BBB3-787E-4029-8386-23CE9472FFE4}" srcOrd="6" destOrd="0" presId="urn:microsoft.com/office/officeart/2005/8/layout/radial6"/>
    <dgm:cxn modelId="{9525291A-4D0D-4E92-ABA4-C68F4FB81BF8}" type="presParOf" srcId="{C1B73E7A-ED2A-4B09-A570-B9B367C7C3C2}" destId="{CB17E060-5FC5-467A-995E-D10E7E62B44A}" srcOrd="7" destOrd="0" presId="urn:microsoft.com/office/officeart/2005/8/layout/radial6"/>
    <dgm:cxn modelId="{14D95160-B443-4B09-B6B4-054A6B2DA240}" type="presParOf" srcId="{C1B73E7A-ED2A-4B09-A570-B9B367C7C3C2}" destId="{9F8FA286-3A53-4032-9B86-AF48B99E9D73}" srcOrd="8" destOrd="0" presId="urn:microsoft.com/office/officeart/2005/8/layout/radial6"/>
    <dgm:cxn modelId="{E93FF3C1-DAAD-4C61-98EE-D672ED41AFDB}" type="presParOf" srcId="{C1B73E7A-ED2A-4B09-A570-B9B367C7C3C2}" destId="{163408C9-F907-4128-BF6E-DFC4657B722D}" srcOrd="9" destOrd="0" presId="urn:microsoft.com/office/officeart/2005/8/layout/radial6"/>
    <dgm:cxn modelId="{4B834BF5-C33E-4977-8E0D-5A76D92B6CA9}" type="presParOf" srcId="{C1B73E7A-ED2A-4B09-A570-B9B367C7C3C2}" destId="{E5E3C17D-5960-4EA1-A699-FF741A9810F5}" srcOrd="10" destOrd="0" presId="urn:microsoft.com/office/officeart/2005/8/layout/radial6"/>
    <dgm:cxn modelId="{45A67BE3-91CB-4726-BC38-5213FB598BA7}" type="presParOf" srcId="{C1B73E7A-ED2A-4B09-A570-B9B367C7C3C2}" destId="{2643C9E1-AE64-4AC5-A993-F8EDFC4797CE}" srcOrd="11" destOrd="0" presId="urn:microsoft.com/office/officeart/2005/8/layout/radial6"/>
    <dgm:cxn modelId="{6BF1B6CF-E8C6-4262-91FD-CCB481CBE3F3}" type="presParOf" srcId="{C1B73E7A-ED2A-4B09-A570-B9B367C7C3C2}" destId="{528261FB-24BA-4B76-BF2A-4B9AEE1DFF44}"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87D8E5-9424-4AEB-AFEE-1DD4091ECBA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l-GR"/>
        </a:p>
      </dgm:t>
    </dgm:pt>
    <dgm:pt modelId="{D0508D5C-55C3-40DE-B7C9-CCD0B88CFB3F}">
      <dgm:prSet phldrT="[Text]" custT="1"/>
      <dgm:spPr>
        <a:solidFill>
          <a:srgbClr val="FFC000"/>
        </a:solidFill>
      </dgm:spPr>
      <dgm:t>
        <a:bodyPr/>
        <a:lstStyle/>
        <a:p>
          <a:r>
            <a:rPr lang="el-GR" sz="2000" b="1" dirty="0" smtClean="0">
              <a:effectLst>
                <a:outerShdw blurRad="38100" dist="38100" dir="2700000" algn="tl">
                  <a:srgbClr val="000000">
                    <a:alpha val="43137"/>
                  </a:srgbClr>
                </a:outerShdw>
              </a:effectLst>
            </a:rPr>
            <a:t>Δημιουργία ή/και υποστήριξη άριστου επιστημονικού δυναμικού σε επιλεγμένους τομείς</a:t>
          </a:r>
          <a:endParaRPr lang="el-GR" sz="2000" b="1" dirty="0">
            <a:effectLst>
              <a:outerShdw blurRad="38100" dist="38100" dir="2700000" algn="tl">
                <a:srgbClr val="000000">
                  <a:alpha val="43137"/>
                </a:srgbClr>
              </a:outerShdw>
            </a:effectLst>
          </a:endParaRPr>
        </a:p>
      </dgm:t>
    </dgm:pt>
    <dgm:pt modelId="{596F1E6C-62C0-40C3-8D25-06D632DB921C}" type="parTrans" cxnId="{8204273F-0BC6-4A92-AAD3-4D1B53D7A9E9}">
      <dgm:prSet/>
      <dgm:spPr/>
      <dgm:t>
        <a:bodyPr/>
        <a:lstStyle/>
        <a:p>
          <a:endParaRPr lang="el-GR"/>
        </a:p>
      </dgm:t>
    </dgm:pt>
    <dgm:pt modelId="{656557CE-ED9B-44B3-BCA5-B93E65ED56A2}" type="sibTrans" cxnId="{8204273F-0BC6-4A92-AAD3-4D1B53D7A9E9}">
      <dgm:prSet/>
      <dgm:spPr/>
      <dgm:t>
        <a:bodyPr/>
        <a:lstStyle/>
        <a:p>
          <a:endParaRPr lang="el-GR"/>
        </a:p>
      </dgm:t>
    </dgm:pt>
    <dgm:pt modelId="{4DA4DB03-F43E-4AF3-BD8D-0304EE3C1566}">
      <dgm:prSet phldrT="[Text]" custT="1"/>
      <dgm:spPr>
        <a:solidFill>
          <a:srgbClr val="00B050"/>
        </a:solidFill>
      </dgm:spPr>
      <dgm:t>
        <a:bodyPr/>
        <a:lstStyle/>
        <a:p>
          <a:r>
            <a:rPr lang="el-GR" sz="2000" b="1" dirty="0" smtClean="0">
              <a:effectLst>
                <a:outerShdw blurRad="38100" dist="38100" dir="2700000" algn="tl">
                  <a:srgbClr val="000000">
                    <a:alpha val="43137"/>
                  </a:srgbClr>
                </a:outerShdw>
              </a:effectLst>
            </a:rPr>
            <a:t>Αναχαίτιση του μεταναστευτικού ρεύματος επιστημόνων, κυρίως νέων (‘</a:t>
          </a:r>
          <a:r>
            <a:rPr lang="en-US" sz="2000" b="1" dirty="0" smtClean="0">
              <a:effectLst>
                <a:outerShdw blurRad="38100" dist="38100" dir="2700000" algn="tl">
                  <a:srgbClr val="000000">
                    <a:alpha val="43137"/>
                  </a:srgbClr>
                </a:outerShdw>
              </a:effectLst>
            </a:rPr>
            <a:t>brain drain</a:t>
          </a:r>
          <a:r>
            <a:rPr lang="el-GR" sz="2000" b="1" dirty="0" smtClean="0">
              <a:effectLst>
                <a:outerShdw blurRad="38100" dist="38100" dir="2700000" algn="tl">
                  <a:srgbClr val="000000">
                    <a:alpha val="43137"/>
                  </a:srgbClr>
                </a:outerShdw>
              </a:effectLst>
            </a:rPr>
            <a:t>’)</a:t>
          </a:r>
          <a:endParaRPr lang="el-GR" sz="2000" b="1" dirty="0">
            <a:effectLst>
              <a:outerShdw blurRad="38100" dist="38100" dir="2700000" algn="tl">
                <a:srgbClr val="000000">
                  <a:alpha val="43137"/>
                </a:srgbClr>
              </a:outerShdw>
            </a:effectLst>
          </a:endParaRPr>
        </a:p>
      </dgm:t>
    </dgm:pt>
    <dgm:pt modelId="{939C3675-7FF4-4F2D-A245-DB84D7B8C95E}" type="parTrans" cxnId="{A3CE94C3-9863-477D-AF8F-8285D34C01E4}">
      <dgm:prSet/>
      <dgm:spPr/>
      <dgm:t>
        <a:bodyPr/>
        <a:lstStyle/>
        <a:p>
          <a:endParaRPr lang="el-GR"/>
        </a:p>
      </dgm:t>
    </dgm:pt>
    <dgm:pt modelId="{8CB62805-4275-43D0-889B-424DC4C0B4C9}" type="sibTrans" cxnId="{A3CE94C3-9863-477D-AF8F-8285D34C01E4}">
      <dgm:prSet/>
      <dgm:spPr/>
      <dgm:t>
        <a:bodyPr/>
        <a:lstStyle/>
        <a:p>
          <a:endParaRPr lang="el-GR"/>
        </a:p>
      </dgm:t>
    </dgm:pt>
    <dgm:pt modelId="{19656D14-12DF-4977-B926-078E862E2BAB}">
      <dgm:prSet phldrT="[Text]" custT="1"/>
      <dgm:spPr>
        <a:solidFill>
          <a:srgbClr val="CC3300"/>
        </a:solidFill>
      </dgm:spPr>
      <dgm:t>
        <a:bodyPr/>
        <a:lstStyle/>
        <a:p>
          <a:r>
            <a:rPr lang="el-GR" sz="2000" b="1" dirty="0" smtClean="0">
              <a:effectLst>
                <a:outerShdw blurRad="38100" dist="38100" dir="2700000" algn="tl">
                  <a:srgbClr val="000000">
                    <a:alpha val="43137"/>
                  </a:srgbClr>
                </a:outerShdw>
              </a:effectLst>
            </a:rPr>
            <a:t>Κίνητρα για νέους ερευνητές προκειμένου να επιστρέψουν και να εργαστούν στην Ελλάδα.</a:t>
          </a:r>
          <a:endParaRPr lang="el-GR" sz="2000" b="1" dirty="0">
            <a:effectLst>
              <a:outerShdw blurRad="38100" dist="38100" dir="2700000" algn="tl">
                <a:srgbClr val="000000">
                  <a:alpha val="43137"/>
                </a:srgbClr>
              </a:outerShdw>
            </a:effectLst>
          </a:endParaRPr>
        </a:p>
      </dgm:t>
    </dgm:pt>
    <dgm:pt modelId="{51034E89-9893-4D6E-A966-7CE4CEE8EFB5}" type="parTrans" cxnId="{3EC2B621-BD6E-4800-8D4E-28117653315C}">
      <dgm:prSet/>
      <dgm:spPr/>
      <dgm:t>
        <a:bodyPr/>
        <a:lstStyle/>
        <a:p>
          <a:endParaRPr lang="el-GR"/>
        </a:p>
      </dgm:t>
    </dgm:pt>
    <dgm:pt modelId="{13A6B110-4105-4857-97E8-C27300EC536F}" type="sibTrans" cxnId="{3EC2B621-BD6E-4800-8D4E-28117653315C}">
      <dgm:prSet/>
      <dgm:spPr/>
      <dgm:t>
        <a:bodyPr/>
        <a:lstStyle/>
        <a:p>
          <a:endParaRPr lang="el-GR"/>
        </a:p>
      </dgm:t>
    </dgm:pt>
    <dgm:pt modelId="{83FACB04-E171-4303-B2A2-5864A3390391}">
      <dgm:prSet phldrT="[Text]" custT="1"/>
      <dgm:spPr>
        <a:solidFill>
          <a:srgbClr val="00B0F0"/>
        </a:solidFill>
      </dgm:spPr>
      <dgm:t>
        <a:bodyPr/>
        <a:lstStyle/>
        <a:p>
          <a:r>
            <a:rPr lang="el-GR" sz="1800" b="1" dirty="0" smtClean="0">
              <a:effectLst>
                <a:outerShdw blurRad="38100" dist="38100" dir="2700000" algn="tl">
                  <a:srgbClr val="000000">
                    <a:alpha val="43137"/>
                  </a:srgbClr>
                </a:outerShdw>
              </a:effectLst>
            </a:rPr>
            <a:t>Ενίσχυση με κεφάλαια σποράς νέων επιστημόνων με ελπιδοφόρες, καινοτόμες ιδέες με προοπτικές μετουσίωσης σε νέες τεχνολογίες και προϊόντα για την αγορά.</a:t>
          </a:r>
          <a:endParaRPr lang="el-GR" sz="1800" b="1" dirty="0">
            <a:effectLst>
              <a:outerShdw blurRad="38100" dist="38100" dir="2700000" algn="tl">
                <a:srgbClr val="000000">
                  <a:alpha val="43137"/>
                </a:srgbClr>
              </a:outerShdw>
            </a:effectLst>
          </a:endParaRPr>
        </a:p>
      </dgm:t>
    </dgm:pt>
    <dgm:pt modelId="{8BA9B5B3-F227-4311-BA5A-DB89977EB5EF}" type="parTrans" cxnId="{FC8FEB8E-A9B0-4B3F-9A17-6AFD2BA9E451}">
      <dgm:prSet/>
      <dgm:spPr/>
      <dgm:t>
        <a:bodyPr/>
        <a:lstStyle/>
        <a:p>
          <a:endParaRPr lang="el-GR"/>
        </a:p>
      </dgm:t>
    </dgm:pt>
    <dgm:pt modelId="{DF361071-AD6C-483A-8680-3173C27D29ED}" type="sibTrans" cxnId="{FC8FEB8E-A9B0-4B3F-9A17-6AFD2BA9E451}">
      <dgm:prSet/>
      <dgm:spPr/>
      <dgm:t>
        <a:bodyPr/>
        <a:lstStyle/>
        <a:p>
          <a:endParaRPr lang="el-GR"/>
        </a:p>
      </dgm:t>
    </dgm:pt>
    <dgm:pt modelId="{564597AF-C994-4F61-80A0-BA69DEAF2889}" type="pres">
      <dgm:prSet presAssocID="{4787D8E5-9424-4AEB-AFEE-1DD4091ECBA7}" presName="linear" presStyleCnt="0">
        <dgm:presLayoutVars>
          <dgm:dir/>
          <dgm:animLvl val="lvl"/>
          <dgm:resizeHandles val="exact"/>
        </dgm:presLayoutVars>
      </dgm:prSet>
      <dgm:spPr/>
      <dgm:t>
        <a:bodyPr/>
        <a:lstStyle/>
        <a:p>
          <a:endParaRPr lang="el-GR"/>
        </a:p>
      </dgm:t>
    </dgm:pt>
    <dgm:pt modelId="{00671B38-5332-46EA-90C4-A244A58AF98B}" type="pres">
      <dgm:prSet presAssocID="{D0508D5C-55C3-40DE-B7C9-CCD0B88CFB3F}" presName="parentLin" presStyleCnt="0"/>
      <dgm:spPr/>
    </dgm:pt>
    <dgm:pt modelId="{D8758666-219D-4831-8E2D-34E9EEC4D5D5}" type="pres">
      <dgm:prSet presAssocID="{D0508D5C-55C3-40DE-B7C9-CCD0B88CFB3F}" presName="parentLeftMargin" presStyleLbl="node1" presStyleIdx="0" presStyleCnt="4"/>
      <dgm:spPr/>
      <dgm:t>
        <a:bodyPr/>
        <a:lstStyle/>
        <a:p>
          <a:endParaRPr lang="el-GR"/>
        </a:p>
      </dgm:t>
    </dgm:pt>
    <dgm:pt modelId="{FBD7474B-8658-4AB8-9EFB-64B7A8F964DE}" type="pres">
      <dgm:prSet presAssocID="{D0508D5C-55C3-40DE-B7C9-CCD0B88CFB3F}" presName="parentText" presStyleLbl="node1" presStyleIdx="0" presStyleCnt="4" custScaleX="135959" custScaleY="625312">
        <dgm:presLayoutVars>
          <dgm:chMax val="0"/>
          <dgm:bulletEnabled val="1"/>
        </dgm:presLayoutVars>
      </dgm:prSet>
      <dgm:spPr/>
      <dgm:t>
        <a:bodyPr/>
        <a:lstStyle/>
        <a:p>
          <a:endParaRPr lang="el-GR"/>
        </a:p>
      </dgm:t>
    </dgm:pt>
    <dgm:pt modelId="{9FA8E489-E4DF-4EFD-83EE-2A963AF9C127}" type="pres">
      <dgm:prSet presAssocID="{D0508D5C-55C3-40DE-B7C9-CCD0B88CFB3F}" presName="negativeSpace" presStyleCnt="0"/>
      <dgm:spPr/>
    </dgm:pt>
    <dgm:pt modelId="{C16C053B-462E-4109-AD3F-F342E0245056}" type="pres">
      <dgm:prSet presAssocID="{D0508D5C-55C3-40DE-B7C9-CCD0B88CFB3F}" presName="childText" presStyleLbl="conFgAcc1" presStyleIdx="0" presStyleCnt="4">
        <dgm:presLayoutVars>
          <dgm:bulletEnabled val="1"/>
        </dgm:presLayoutVars>
      </dgm:prSet>
      <dgm:spPr/>
    </dgm:pt>
    <dgm:pt modelId="{B2F7F0BF-FB43-4403-B79D-268F5D3262DA}" type="pres">
      <dgm:prSet presAssocID="{656557CE-ED9B-44B3-BCA5-B93E65ED56A2}" presName="spaceBetweenRectangles" presStyleCnt="0"/>
      <dgm:spPr/>
    </dgm:pt>
    <dgm:pt modelId="{85ADE995-9289-4EAB-B52E-E6A29481BDB8}" type="pres">
      <dgm:prSet presAssocID="{4DA4DB03-F43E-4AF3-BD8D-0304EE3C1566}" presName="parentLin" presStyleCnt="0"/>
      <dgm:spPr/>
    </dgm:pt>
    <dgm:pt modelId="{29F2CD63-FC14-4313-8F01-CE893B20937E}" type="pres">
      <dgm:prSet presAssocID="{4DA4DB03-F43E-4AF3-BD8D-0304EE3C1566}" presName="parentLeftMargin" presStyleLbl="node1" presStyleIdx="0" presStyleCnt="4"/>
      <dgm:spPr/>
      <dgm:t>
        <a:bodyPr/>
        <a:lstStyle/>
        <a:p>
          <a:endParaRPr lang="el-GR"/>
        </a:p>
      </dgm:t>
    </dgm:pt>
    <dgm:pt modelId="{39250F98-20D8-44DB-8237-B2E161187F9D}" type="pres">
      <dgm:prSet presAssocID="{4DA4DB03-F43E-4AF3-BD8D-0304EE3C1566}" presName="parentText" presStyleLbl="node1" presStyleIdx="1" presStyleCnt="4" custScaleX="135960" custScaleY="710114">
        <dgm:presLayoutVars>
          <dgm:chMax val="0"/>
          <dgm:bulletEnabled val="1"/>
        </dgm:presLayoutVars>
      </dgm:prSet>
      <dgm:spPr/>
      <dgm:t>
        <a:bodyPr/>
        <a:lstStyle/>
        <a:p>
          <a:endParaRPr lang="el-GR"/>
        </a:p>
      </dgm:t>
    </dgm:pt>
    <dgm:pt modelId="{1BB4C819-8DCA-422A-8BC4-364376CCC75A}" type="pres">
      <dgm:prSet presAssocID="{4DA4DB03-F43E-4AF3-BD8D-0304EE3C1566}" presName="negativeSpace" presStyleCnt="0"/>
      <dgm:spPr/>
    </dgm:pt>
    <dgm:pt modelId="{9AE86DC4-795D-4EB0-895C-7CD8A5819693}" type="pres">
      <dgm:prSet presAssocID="{4DA4DB03-F43E-4AF3-BD8D-0304EE3C1566}" presName="childText" presStyleLbl="conFgAcc1" presStyleIdx="1" presStyleCnt="4">
        <dgm:presLayoutVars>
          <dgm:bulletEnabled val="1"/>
        </dgm:presLayoutVars>
      </dgm:prSet>
      <dgm:spPr/>
    </dgm:pt>
    <dgm:pt modelId="{CFED857E-7226-47BC-970D-A9CC3802A3BE}" type="pres">
      <dgm:prSet presAssocID="{8CB62805-4275-43D0-889B-424DC4C0B4C9}" presName="spaceBetweenRectangles" presStyleCnt="0"/>
      <dgm:spPr/>
    </dgm:pt>
    <dgm:pt modelId="{EC40BBFE-F39C-4AA3-B3C2-C81D14CA0800}" type="pres">
      <dgm:prSet presAssocID="{19656D14-12DF-4977-B926-078E862E2BAB}" presName="parentLin" presStyleCnt="0"/>
      <dgm:spPr/>
    </dgm:pt>
    <dgm:pt modelId="{E2BDF9D2-79B9-4890-8283-3990DB49B4B5}" type="pres">
      <dgm:prSet presAssocID="{19656D14-12DF-4977-B926-078E862E2BAB}" presName="parentLeftMargin" presStyleLbl="node1" presStyleIdx="1" presStyleCnt="4"/>
      <dgm:spPr/>
      <dgm:t>
        <a:bodyPr/>
        <a:lstStyle/>
        <a:p>
          <a:endParaRPr lang="el-GR"/>
        </a:p>
      </dgm:t>
    </dgm:pt>
    <dgm:pt modelId="{CA73B455-3FAD-4E1F-BE17-D69328DFF05D}" type="pres">
      <dgm:prSet presAssocID="{19656D14-12DF-4977-B926-078E862E2BAB}" presName="parentText" presStyleLbl="node1" presStyleIdx="2" presStyleCnt="4" custScaleX="142997" custScaleY="590699">
        <dgm:presLayoutVars>
          <dgm:chMax val="0"/>
          <dgm:bulletEnabled val="1"/>
        </dgm:presLayoutVars>
      </dgm:prSet>
      <dgm:spPr/>
      <dgm:t>
        <a:bodyPr/>
        <a:lstStyle/>
        <a:p>
          <a:endParaRPr lang="el-GR"/>
        </a:p>
      </dgm:t>
    </dgm:pt>
    <dgm:pt modelId="{1DA13601-D348-4592-BCA9-585637B10794}" type="pres">
      <dgm:prSet presAssocID="{19656D14-12DF-4977-B926-078E862E2BAB}" presName="negativeSpace" presStyleCnt="0"/>
      <dgm:spPr/>
    </dgm:pt>
    <dgm:pt modelId="{5F353C55-8D10-42B2-BDDB-305CA6196E29}" type="pres">
      <dgm:prSet presAssocID="{19656D14-12DF-4977-B926-078E862E2BAB}" presName="childText" presStyleLbl="conFgAcc1" presStyleIdx="2" presStyleCnt="4">
        <dgm:presLayoutVars>
          <dgm:bulletEnabled val="1"/>
        </dgm:presLayoutVars>
      </dgm:prSet>
      <dgm:spPr/>
    </dgm:pt>
    <dgm:pt modelId="{407DD6C1-7291-4A02-B3B2-52F1641BD16F}" type="pres">
      <dgm:prSet presAssocID="{13A6B110-4105-4857-97E8-C27300EC536F}" presName="spaceBetweenRectangles" presStyleCnt="0"/>
      <dgm:spPr/>
    </dgm:pt>
    <dgm:pt modelId="{CF0699E5-64CD-4D58-AF8B-14CC8170F673}" type="pres">
      <dgm:prSet presAssocID="{83FACB04-E171-4303-B2A2-5864A3390391}" presName="parentLin" presStyleCnt="0"/>
      <dgm:spPr/>
    </dgm:pt>
    <dgm:pt modelId="{4C8F594B-5EBF-4D10-B91D-E3D9630794ED}" type="pres">
      <dgm:prSet presAssocID="{83FACB04-E171-4303-B2A2-5864A3390391}" presName="parentLeftMargin" presStyleLbl="node1" presStyleIdx="2" presStyleCnt="4" custScaleX="142997" custScaleY="896728"/>
      <dgm:spPr/>
      <dgm:t>
        <a:bodyPr/>
        <a:lstStyle/>
        <a:p>
          <a:endParaRPr lang="el-GR"/>
        </a:p>
      </dgm:t>
    </dgm:pt>
    <dgm:pt modelId="{CD9D56E2-6367-4DD4-BF4E-358716F5B3DD}" type="pres">
      <dgm:prSet presAssocID="{83FACB04-E171-4303-B2A2-5864A3390391}" presName="parentText" presStyleLbl="node1" presStyleIdx="3" presStyleCnt="4" custScaleX="151742" custScaleY="583354">
        <dgm:presLayoutVars>
          <dgm:chMax val="0"/>
          <dgm:bulletEnabled val="1"/>
        </dgm:presLayoutVars>
      </dgm:prSet>
      <dgm:spPr/>
      <dgm:t>
        <a:bodyPr/>
        <a:lstStyle/>
        <a:p>
          <a:endParaRPr lang="el-GR"/>
        </a:p>
      </dgm:t>
    </dgm:pt>
    <dgm:pt modelId="{14E38627-AF0E-4D15-87CD-E4E51995D65F}" type="pres">
      <dgm:prSet presAssocID="{83FACB04-E171-4303-B2A2-5864A3390391}" presName="negativeSpace" presStyleCnt="0"/>
      <dgm:spPr/>
    </dgm:pt>
    <dgm:pt modelId="{4EDCEEFD-AD2E-46E8-8FAC-3A1829DB8E4B}" type="pres">
      <dgm:prSet presAssocID="{83FACB04-E171-4303-B2A2-5864A3390391}" presName="childText" presStyleLbl="conFgAcc1" presStyleIdx="3" presStyleCnt="4">
        <dgm:presLayoutVars>
          <dgm:bulletEnabled val="1"/>
        </dgm:presLayoutVars>
      </dgm:prSet>
      <dgm:spPr/>
    </dgm:pt>
  </dgm:ptLst>
  <dgm:cxnLst>
    <dgm:cxn modelId="{C4FE588E-5196-4438-9D47-7310C879FEDD}" type="presOf" srcId="{4DA4DB03-F43E-4AF3-BD8D-0304EE3C1566}" destId="{29F2CD63-FC14-4313-8F01-CE893B20937E}" srcOrd="0" destOrd="0" presId="urn:microsoft.com/office/officeart/2005/8/layout/list1"/>
    <dgm:cxn modelId="{E0E41E2A-6867-4A57-81FB-4680C599CD61}" type="presOf" srcId="{4DA4DB03-F43E-4AF3-BD8D-0304EE3C1566}" destId="{39250F98-20D8-44DB-8237-B2E161187F9D}" srcOrd="1" destOrd="0" presId="urn:microsoft.com/office/officeart/2005/8/layout/list1"/>
    <dgm:cxn modelId="{FC8FEB8E-A9B0-4B3F-9A17-6AFD2BA9E451}" srcId="{4787D8E5-9424-4AEB-AFEE-1DD4091ECBA7}" destId="{83FACB04-E171-4303-B2A2-5864A3390391}" srcOrd="3" destOrd="0" parTransId="{8BA9B5B3-F227-4311-BA5A-DB89977EB5EF}" sibTransId="{DF361071-AD6C-483A-8680-3173C27D29ED}"/>
    <dgm:cxn modelId="{17E1DFBF-2301-4665-9152-58A52E0DDF9F}" type="presOf" srcId="{4787D8E5-9424-4AEB-AFEE-1DD4091ECBA7}" destId="{564597AF-C994-4F61-80A0-BA69DEAF2889}" srcOrd="0" destOrd="0" presId="urn:microsoft.com/office/officeart/2005/8/layout/list1"/>
    <dgm:cxn modelId="{59ACAD9C-4057-4F5E-AD54-0008B1FF3A80}" type="presOf" srcId="{19656D14-12DF-4977-B926-078E862E2BAB}" destId="{E2BDF9D2-79B9-4890-8283-3990DB49B4B5}" srcOrd="0" destOrd="0" presId="urn:microsoft.com/office/officeart/2005/8/layout/list1"/>
    <dgm:cxn modelId="{3D000D89-386F-48C9-B088-C2E2EDAC1EF5}" type="presOf" srcId="{D0508D5C-55C3-40DE-B7C9-CCD0B88CFB3F}" destId="{D8758666-219D-4831-8E2D-34E9EEC4D5D5}" srcOrd="0" destOrd="0" presId="urn:microsoft.com/office/officeart/2005/8/layout/list1"/>
    <dgm:cxn modelId="{A3CE94C3-9863-477D-AF8F-8285D34C01E4}" srcId="{4787D8E5-9424-4AEB-AFEE-1DD4091ECBA7}" destId="{4DA4DB03-F43E-4AF3-BD8D-0304EE3C1566}" srcOrd="1" destOrd="0" parTransId="{939C3675-7FF4-4F2D-A245-DB84D7B8C95E}" sibTransId="{8CB62805-4275-43D0-889B-424DC4C0B4C9}"/>
    <dgm:cxn modelId="{3EC2B621-BD6E-4800-8D4E-28117653315C}" srcId="{4787D8E5-9424-4AEB-AFEE-1DD4091ECBA7}" destId="{19656D14-12DF-4977-B926-078E862E2BAB}" srcOrd="2" destOrd="0" parTransId="{51034E89-9893-4D6E-A966-7CE4CEE8EFB5}" sibTransId="{13A6B110-4105-4857-97E8-C27300EC536F}"/>
    <dgm:cxn modelId="{8204273F-0BC6-4A92-AAD3-4D1B53D7A9E9}" srcId="{4787D8E5-9424-4AEB-AFEE-1DD4091ECBA7}" destId="{D0508D5C-55C3-40DE-B7C9-CCD0B88CFB3F}" srcOrd="0" destOrd="0" parTransId="{596F1E6C-62C0-40C3-8D25-06D632DB921C}" sibTransId="{656557CE-ED9B-44B3-BCA5-B93E65ED56A2}"/>
    <dgm:cxn modelId="{F83C4E4B-C5B0-4E68-A4C1-34896714BEC1}" type="presOf" srcId="{19656D14-12DF-4977-B926-078E862E2BAB}" destId="{CA73B455-3FAD-4E1F-BE17-D69328DFF05D}" srcOrd="1" destOrd="0" presId="urn:microsoft.com/office/officeart/2005/8/layout/list1"/>
    <dgm:cxn modelId="{494D80D1-0805-4273-9D76-504FDC2F092B}" type="presOf" srcId="{D0508D5C-55C3-40DE-B7C9-CCD0B88CFB3F}" destId="{FBD7474B-8658-4AB8-9EFB-64B7A8F964DE}" srcOrd="1" destOrd="0" presId="urn:microsoft.com/office/officeart/2005/8/layout/list1"/>
    <dgm:cxn modelId="{6EDA6D0A-8973-419A-9357-12C5F518DF1C}" type="presOf" srcId="{83FACB04-E171-4303-B2A2-5864A3390391}" destId="{CD9D56E2-6367-4DD4-BF4E-358716F5B3DD}" srcOrd="1" destOrd="0" presId="urn:microsoft.com/office/officeart/2005/8/layout/list1"/>
    <dgm:cxn modelId="{334C6A0A-EC03-4976-A809-3914EEDEF7D8}" type="presOf" srcId="{83FACB04-E171-4303-B2A2-5864A3390391}" destId="{4C8F594B-5EBF-4D10-B91D-E3D9630794ED}" srcOrd="0" destOrd="0" presId="urn:microsoft.com/office/officeart/2005/8/layout/list1"/>
    <dgm:cxn modelId="{991929C8-A95C-4698-8BD2-DAB5A68D31EF}" type="presParOf" srcId="{564597AF-C994-4F61-80A0-BA69DEAF2889}" destId="{00671B38-5332-46EA-90C4-A244A58AF98B}" srcOrd="0" destOrd="0" presId="urn:microsoft.com/office/officeart/2005/8/layout/list1"/>
    <dgm:cxn modelId="{0FB8E168-85D3-47A6-9199-2C251A25532A}" type="presParOf" srcId="{00671B38-5332-46EA-90C4-A244A58AF98B}" destId="{D8758666-219D-4831-8E2D-34E9EEC4D5D5}" srcOrd="0" destOrd="0" presId="urn:microsoft.com/office/officeart/2005/8/layout/list1"/>
    <dgm:cxn modelId="{631F7046-91C2-45CE-8D48-F795AFE29AF7}" type="presParOf" srcId="{00671B38-5332-46EA-90C4-A244A58AF98B}" destId="{FBD7474B-8658-4AB8-9EFB-64B7A8F964DE}" srcOrd="1" destOrd="0" presId="urn:microsoft.com/office/officeart/2005/8/layout/list1"/>
    <dgm:cxn modelId="{B572161B-19C2-463D-9A5C-677524DB5636}" type="presParOf" srcId="{564597AF-C994-4F61-80A0-BA69DEAF2889}" destId="{9FA8E489-E4DF-4EFD-83EE-2A963AF9C127}" srcOrd="1" destOrd="0" presId="urn:microsoft.com/office/officeart/2005/8/layout/list1"/>
    <dgm:cxn modelId="{9F785CFD-05E5-4860-B833-00E406BF5203}" type="presParOf" srcId="{564597AF-C994-4F61-80A0-BA69DEAF2889}" destId="{C16C053B-462E-4109-AD3F-F342E0245056}" srcOrd="2" destOrd="0" presId="urn:microsoft.com/office/officeart/2005/8/layout/list1"/>
    <dgm:cxn modelId="{D1784AE9-AFA4-4009-804D-17BCFDF8DDF2}" type="presParOf" srcId="{564597AF-C994-4F61-80A0-BA69DEAF2889}" destId="{B2F7F0BF-FB43-4403-B79D-268F5D3262DA}" srcOrd="3" destOrd="0" presId="urn:microsoft.com/office/officeart/2005/8/layout/list1"/>
    <dgm:cxn modelId="{F0DECD96-6A8F-4E3E-A91B-0680B9E4FC00}" type="presParOf" srcId="{564597AF-C994-4F61-80A0-BA69DEAF2889}" destId="{85ADE995-9289-4EAB-B52E-E6A29481BDB8}" srcOrd="4" destOrd="0" presId="urn:microsoft.com/office/officeart/2005/8/layout/list1"/>
    <dgm:cxn modelId="{9C89FBCE-946E-47A7-9092-1E2F3BE72E20}" type="presParOf" srcId="{85ADE995-9289-4EAB-B52E-E6A29481BDB8}" destId="{29F2CD63-FC14-4313-8F01-CE893B20937E}" srcOrd="0" destOrd="0" presId="urn:microsoft.com/office/officeart/2005/8/layout/list1"/>
    <dgm:cxn modelId="{8FAFBF5C-813B-4712-9B05-A54782B7C75C}" type="presParOf" srcId="{85ADE995-9289-4EAB-B52E-E6A29481BDB8}" destId="{39250F98-20D8-44DB-8237-B2E161187F9D}" srcOrd="1" destOrd="0" presId="urn:microsoft.com/office/officeart/2005/8/layout/list1"/>
    <dgm:cxn modelId="{814A3AE0-983A-411E-909A-0B6EC67D7811}" type="presParOf" srcId="{564597AF-C994-4F61-80A0-BA69DEAF2889}" destId="{1BB4C819-8DCA-422A-8BC4-364376CCC75A}" srcOrd="5" destOrd="0" presId="urn:microsoft.com/office/officeart/2005/8/layout/list1"/>
    <dgm:cxn modelId="{654FF772-BBC2-4C17-BD7C-F008F3B906AB}" type="presParOf" srcId="{564597AF-C994-4F61-80A0-BA69DEAF2889}" destId="{9AE86DC4-795D-4EB0-895C-7CD8A5819693}" srcOrd="6" destOrd="0" presId="urn:microsoft.com/office/officeart/2005/8/layout/list1"/>
    <dgm:cxn modelId="{FDAFAC21-83B7-4D4D-AF84-40BF059AB150}" type="presParOf" srcId="{564597AF-C994-4F61-80A0-BA69DEAF2889}" destId="{CFED857E-7226-47BC-970D-A9CC3802A3BE}" srcOrd="7" destOrd="0" presId="urn:microsoft.com/office/officeart/2005/8/layout/list1"/>
    <dgm:cxn modelId="{33E1F9E7-F4EF-4059-8169-18C5C4A1F3FA}" type="presParOf" srcId="{564597AF-C994-4F61-80A0-BA69DEAF2889}" destId="{EC40BBFE-F39C-4AA3-B3C2-C81D14CA0800}" srcOrd="8" destOrd="0" presId="urn:microsoft.com/office/officeart/2005/8/layout/list1"/>
    <dgm:cxn modelId="{BD96B270-68CB-4618-A2B3-B4CE26F874F7}" type="presParOf" srcId="{EC40BBFE-F39C-4AA3-B3C2-C81D14CA0800}" destId="{E2BDF9D2-79B9-4890-8283-3990DB49B4B5}" srcOrd="0" destOrd="0" presId="urn:microsoft.com/office/officeart/2005/8/layout/list1"/>
    <dgm:cxn modelId="{AF15253B-4FA1-46D0-9B76-01C501485AB6}" type="presParOf" srcId="{EC40BBFE-F39C-4AA3-B3C2-C81D14CA0800}" destId="{CA73B455-3FAD-4E1F-BE17-D69328DFF05D}" srcOrd="1" destOrd="0" presId="urn:microsoft.com/office/officeart/2005/8/layout/list1"/>
    <dgm:cxn modelId="{7666166B-C76E-4819-B583-83E7F712ECF6}" type="presParOf" srcId="{564597AF-C994-4F61-80A0-BA69DEAF2889}" destId="{1DA13601-D348-4592-BCA9-585637B10794}" srcOrd="9" destOrd="0" presId="urn:microsoft.com/office/officeart/2005/8/layout/list1"/>
    <dgm:cxn modelId="{68151E97-5EE2-40AC-9805-4524B06C11AF}" type="presParOf" srcId="{564597AF-C994-4F61-80A0-BA69DEAF2889}" destId="{5F353C55-8D10-42B2-BDDB-305CA6196E29}" srcOrd="10" destOrd="0" presId="urn:microsoft.com/office/officeart/2005/8/layout/list1"/>
    <dgm:cxn modelId="{C8A0BAE1-32AD-474E-BF66-51D6B0F5BA71}" type="presParOf" srcId="{564597AF-C994-4F61-80A0-BA69DEAF2889}" destId="{407DD6C1-7291-4A02-B3B2-52F1641BD16F}" srcOrd="11" destOrd="0" presId="urn:microsoft.com/office/officeart/2005/8/layout/list1"/>
    <dgm:cxn modelId="{148F3F96-06A7-4912-8881-2539B743FC13}" type="presParOf" srcId="{564597AF-C994-4F61-80A0-BA69DEAF2889}" destId="{CF0699E5-64CD-4D58-AF8B-14CC8170F673}" srcOrd="12" destOrd="0" presId="urn:microsoft.com/office/officeart/2005/8/layout/list1"/>
    <dgm:cxn modelId="{D1BA5B69-1C7E-4360-802A-2F918FBA3548}" type="presParOf" srcId="{CF0699E5-64CD-4D58-AF8B-14CC8170F673}" destId="{4C8F594B-5EBF-4D10-B91D-E3D9630794ED}" srcOrd="0" destOrd="0" presId="urn:microsoft.com/office/officeart/2005/8/layout/list1"/>
    <dgm:cxn modelId="{1B2391AB-97CF-4210-AC0A-5CD7D84BECF5}" type="presParOf" srcId="{CF0699E5-64CD-4D58-AF8B-14CC8170F673}" destId="{CD9D56E2-6367-4DD4-BF4E-358716F5B3DD}" srcOrd="1" destOrd="0" presId="urn:microsoft.com/office/officeart/2005/8/layout/list1"/>
    <dgm:cxn modelId="{82325567-3354-4F86-A5A3-FA5850E7A1C4}" type="presParOf" srcId="{564597AF-C994-4F61-80A0-BA69DEAF2889}" destId="{14E38627-AF0E-4D15-87CD-E4E51995D65F}" srcOrd="13" destOrd="0" presId="urn:microsoft.com/office/officeart/2005/8/layout/list1"/>
    <dgm:cxn modelId="{3E10CE6A-C65A-46EE-9D42-EA7AE0E97D6B}" type="presParOf" srcId="{564597AF-C994-4F61-80A0-BA69DEAF2889}" destId="{4EDCEEFD-AD2E-46E8-8FAC-3A1829DB8E4B}"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8261FB-24BA-4B76-BF2A-4B9AEE1DFF44}">
      <dsp:nvSpPr>
        <dsp:cNvPr id="0" name=""/>
        <dsp:cNvSpPr/>
      </dsp:nvSpPr>
      <dsp:spPr>
        <a:xfrm>
          <a:off x="1969602" y="645004"/>
          <a:ext cx="4031249" cy="4031249"/>
        </a:xfrm>
        <a:prstGeom prst="blockArc">
          <a:avLst>
            <a:gd name="adj1" fmla="val 10950992"/>
            <a:gd name="adj2" fmla="val 1638407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3408C9-F907-4128-BF6E-DFC4657B722D}">
      <dsp:nvSpPr>
        <dsp:cNvPr id="0" name=""/>
        <dsp:cNvSpPr/>
      </dsp:nvSpPr>
      <dsp:spPr>
        <a:xfrm>
          <a:off x="1944210" y="504064"/>
          <a:ext cx="4081519" cy="4324442"/>
        </a:xfrm>
        <a:prstGeom prst="blockArc">
          <a:avLst>
            <a:gd name="adj1" fmla="val 5215481"/>
            <a:gd name="adj2" fmla="val 1096088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B1BBB3-787E-4029-8386-23CE9472FFE4}">
      <dsp:nvSpPr>
        <dsp:cNvPr id="0" name=""/>
        <dsp:cNvSpPr/>
      </dsp:nvSpPr>
      <dsp:spPr>
        <a:xfrm>
          <a:off x="2070870" y="652896"/>
          <a:ext cx="4265827" cy="4027621"/>
        </a:xfrm>
        <a:prstGeom prst="blockArc">
          <a:avLst>
            <a:gd name="adj1" fmla="val 21467071"/>
            <a:gd name="adj2" fmla="val 5597744"/>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5BEE76-7048-42BA-B4F6-2613D5956086}">
      <dsp:nvSpPr>
        <dsp:cNvPr id="0" name=""/>
        <dsp:cNvSpPr/>
      </dsp:nvSpPr>
      <dsp:spPr>
        <a:xfrm>
          <a:off x="2187918" y="644583"/>
          <a:ext cx="4031249" cy="4031249"/>
        </a:xfrm>
        <a:prstGeom prst="blockArc">
          <a:avLst>
            <a:gd name="adj1" fmla="val 16002676"/>
            <a:gd name="adj2" fmla="val 21478426"/>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8FEBBCA-4523-4802-82C0-9B4D87D4CBAF}">
      <dsp:nvSpPr>
        <dsp:cNvPr id="0" name=""/>
        <dsp:cNvSpPr/>
      </dsp:nvSpPr>
      <dsp:spPr>
        <a:xfrm>
          <a:off x="2664298" y="1656188"/>
          <a:ext cx="2852596" cy="20145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ct val="35000"/>
            </a:spcAft>
          </a:pPr>
          <a:r>
            <a:rPr lang="el-GR" sz="2400" b="1" kern="1200" dirty="0" smtClean="0"/>
            <a:t>Ανώτατα</a:t>
          </a:r>
          <a:r>
            <a:rPr lang="el-GR" sz="2400" b="1" kern="1200" baseline="0" dirty="0" smtClean="0"/>
            <a:t> Εκπαιδευτικά</a:t>
          </a:r>
        </a:p>
        <a:p>
          <a:pPr lvl="0" algn="ctr" defTabSz="1066800">
            <a:lnSpc>
              <a:spcPct val="100000"/>
            </a:lnSpc>
            <a:spcBef>
              <a:spcPct val="0"/>
            </a:spcBef>
            <a:spcAft>
              <a:spcPct val="35000"/>
            </a:spcAft>
          </a:pPr>
          <a:r>
            <a:rPr lang="el-GR" sz="2400" b="1" kern="1200" baseline="0" dirty="0" smtClean="0"/>
            <a:t>Ιδρύματα</a:t>
          </a:r>
          <a:endParaRPr lang="el-GR" sz="2400" b="1" kern="1200" dirty="0"/>
        </a:p>
      </dsp:txBody>
      <dsp:txXfrm>
        <a:off x="3082051" y="1951208"/>
        <a:ext cx="2017090" cy="1424484"/>
      </dsp:txXfrm>
    </dsp:sp>
    <dsp:sp modelId="{52FF3D6F-0416-418A-875B-F3D8D2DAC927}">
      <dsp:nvSpPr>
        <dsp:cNvPr id="0" name=""/>
        <dsp:cNvSpPr/>
      </dsp:nvSpPr>
      <dsp:spPr>
        <a:xfrm>
          <a:off x="3263317" y="-146724"/>
          <a:ext cx="1654558" cy="168266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l-GR" sz="1600" b="1" kern="1200" dirty="0" smtClean="0">
              <a:latin typeface="+mn-lt"/>
              <a:cs typeface="Tahoma" pitchFamily="34" charset="0"/>
            </a:rPr>
            <a:t>Προώθηση επιχειρηματικότητας</a:t>
          </a:r>
          <a:endParaRPr lang="el-GR" sz="1600" b="1" kern="1200" dirty="0">
            <a:latin typeface="+mn-lt"/>
            <a:cs typeface="Tahoma" pitchFamily="34" charset="0"/>
          </a:endParaRPr>
        </a:p>
      </dsp:txBody>
      <dsp:txXfrm>
        <a:off x="3505621" y="99697"/>
        <a:ext cx="1169950" cy="1189825"/>
      </dsp:txXfrm>
    </dsp:sp>
    <dsp:sp modelId="{85C3E7DE-5D66-4A87-892E-DD9823D5C2F5}">
      <dsp:nvSpPr>
        <dsp:cNvPr id="0" name=""/>
        <dsp:cNvSpPr/>
      </dsp:nvSpPr>
      <dsp:spPr>
        <a:xfrm>
          <a:off x="5256591" y="1800204"/>
          <a:ext cx="1829124" cy="158078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l-GR" sz="1600" b="1" kern="1200" dirty="0" smtClean="0">
              <a:latin typeface="+mn-lt"/>
              <a:cs typeface="Tahoma" pitchFamily="34" charset="0"/>
            </a:rPr>
            <a:t>Έρευνα και Καινοτομία</a:t>
          </a:r>
          <a:endParaRPr lang="el-GR" sz="1600" b="1" kern="1200" dirty="0">
            <a:latin typeface="+mn-lt"/>
            <a:cs typeface="Tahoma" pitchFamily="34" charset="0"/>
          </a:endParaRPr>
        </a:p>
      </dsp:txBody>
      <dsp:txXfrm>
        <a:off x="5524460" y="2031704"/>
        <a:ext cx="1293386" cy="1117783"/>
      </dsp:txXfrm>
    </dsp:sp>
    <dsp:sp modelId="{CB17E060-5FC5-467A-995E-D10E7E62B44A}">
      <dsp:nvSpPr>
        <dsp:cNvPr id="0" name=""/>
        <dsp:cNvSpPr/>
      </dsp:nvSpPr>
      <dsp:spPr>
        <a:xfrm>
          <a:off x="3197976" y="3880002"/>
          <a:ext cx="1785239" cy="150457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l-GR" sz="1600" b="1" kern="1200" dirty="0" smtClean="0">
              <a:latin typeface="+mn-lt"/>
            </a:rPr>
            <a:t>Ανάπτυξη δεξιοτήτων ανθρώπινου δυναμικού </a:t>
          </a:r>
          <a:endParaRPr lang="el-GR" sz="1600" b="1" kern="1200" dirty="0">
            <a:latin typeface="+mn-lt"/>
          </a:endParaRPr>
        </a:p>
      </dsp:txBody>
      <dsp:txXfrm>
        <a:off x="3459418" y="4100342"/>
        <a:ext cx="1262355" cy="1063898"/>
      </dsp:txXfrm>
    </dsp:sp>
    <dsp:sp modelId="{E5E3C17D-5960-4EA1-A699-FF741A9810F5}">
      <dsp:nvSpPr>
        <dsp:cNvPr id="0" name=""/>
        <dsp:cNvSpPr/>
      </dsp:nvSpPr>
      <dsp:spPr>
        <a:xfrm>
          <a:off x="1152129" y="1800196"/>
          <a:ext cx="1732309" cy="154796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ahoma" pitchFamily="34" charset="0"/>
            </a:rPr>
            <a:t>Ko</a:t>
          </a:r>
          <a:r>
            <a:rPr lang="el-GR" sz="1600" b="1" kern="1200" dirty="0" smtClean="0">
              <a:latin typeface="+mn-lt"/>
              <a:cs typeface="Tahoma" pitchFamily="34" charset="0"/>
            </a:rPr>
            <a:t>ινωνική και Πολιτιστική Ανάπτυξη</a:t>
          </a:r>
          <a:endParaRPr lang="el-GR" sz="1600" b="1" kern="1200" dirty="0">
            <a:latin typeface="+mn-lt"/>
            <a:cs typeface="Tahoma" pitchFamily="34" charset="0"/>
          </a:endParaRPr>
        </a:p>
      </dsp:txBody>
      <dsp:txXfrm>
        <a:off x="1405820" y="2026891"/>
        <a:ext cx="1224927" cy="10945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6C053B-462E-4109-AD3F-F342E0245056}">
      <dsp:nvSpPr>
        <dsp:cNvPr id="0" name=""/>
        <dsp:cNvSpPr/>
      </dsp:nvSpPr>
      <dsp:spPr>
        <a:xfrm>
          <a:off x="0" y="1067478"/>
          <a:ext cx="7572428" cy="15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D7474B-8658-4AB8-9EFB-64B7A8F964DE}">
      <dsp:nvSpPr>
        <dsp:cNvPr id="0" name=""/>
        <dsp:cNvSpPr/>
      </dsp:nvSpPr>
      <dsp:spPr>
        <a:xfrm>
          <a:off x="377881" y="48485"/>
          <a:ext cx="7192702" cy="1107552"/>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354" tIns="0" rIns="200354" bIns="0" numCol="1" spcCol="1270" anchor="ctr" anchorCtr="0">
          <a:noAutofit/>
        </a:bodyPr>
        <a:lstStyle/>
        <a:p>
          <a:pPr lvl="0" algn="l" defTabSz="889000">
            <a:lnSpc>
              <a:spcPct val="90000"/>
            </a:lnSpc>
            <a:spcBef>
              <a:spcPct val="0"/>
            </a:spcBef>
            <a:spcAft>
              <a:spcPct val="35000"/>
            </a:spcAft>
          </a:pPr>
          <a:r>
            <a:rPr lang="el-GR" sz="2000" b="1" kern="1200" dirty="0" smtClean="0">
              <a:effectLst>
                <a:outerShdw blurRad="38100" dist="38100" dir="2700000" algn="tl">
                  <a:srgbClr val="000000">
                    <a:alpha val="43137"/>
                  </a:srgbClr>
                </a:outerShdw>
              </a:effectLst>
            </a:rPr>
            <a:t>Δημιουργία ή/και υποστήριξη άριστου επιστημονικού δυναμικού σε επιλεγμένους τομείς</a:t>
          </a:r>
          <a:endParaRPr lang="el-GR" sz="2000" b="1" kern="1200" dirty="0">
            <a:effectLst>
              <a:outerShdw blurRad="38100" dist="38100" dir="2700000" algn="tl">
                <a:srgbClr val="000000">
                  <a:alpha val="43137"/>
                </a:srgbClr>
              </a:outerShdw>
            </a:effectLst>
          </a:endParaRPr>
        </a:p>
      </dsp:txBody>
      <dsp:txXfrm>
        <a:off x="431947" y="102551"/>
        <a:ext cx="7084570" cy="999420"/>
      </dsp:txXfrm>
    </dsp:sp>
    <dsp:sp modelId="{9AE86DC4-795D-4EB0-895C-7CD8A5819693}">
      <dsp:nvSpPr>
        <dsp:cNvPr id="0" name=""/>
        <dsp:cNvSpPr/>
      </dsp:nvSpPr>
      <dsp:spPr>
        <a:xfrm>
          <a:off x="0" y="2420271"/>
          <a:ext cx="7572428" cy="15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9250F98-20D8-44DB-8237-B2E161187F9D}">
      <dsp:nvSpPr>
        <dsp:cNvPr id="0" name=""/>
        <dsp:cNvSpPr/>
      </dsp:nvSpPr>
      <dsp:spPr>
        <a:xfrm>
          <a:off x="377881" y="1251078"/>
          <a:ext cx="7192755" cy="1257753"/>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354" tIns="0" rIns="200354" bIns="0" numCol="1" spcCol="1270" anchor="ctr" anchorCtr="0">
          <a:noAutofit/>
        </a:bodyPr>
        <a:lstStyle/>
        <a:p>
          <a:pPr lvl="0" algn="l" defTabSz="889000">
            <a:lnSpc>
              <a:spcPct val="90000"/>
            </a:lnSpc>
            <a:spcBef>
              <a:spcPct val="0"/>
            </a:spcBef>
            <a:spcAft>
              <a:spcPct val="35000"/>
            </a:spcAft>
          </a:pPr>
          <a:r>
            <a:rPr lang="el-GR" sz="2000" b="1" kern="1200" dirty="0" smtClean="0">
              <a:effectLst>
                <a:outerShdw blurRad="38100" dist="38100" dir="2700000" algn="tl">
                  <a:srgbClr val="000000">
                    <a:alpha val="43137"/>
                  </a:srgbClr>
                </a:outerShdw>
              </a:effectLst>
            </a:rPr>
            <a:t>Αναχαίτιση του μεταναστευτικού ρεύματος επιστημόνων, κυρίως νέων (‘</a:t>
          </a:r>
          <a:r>
            <a:rPr lang="en-US" sz="2000" b="1" kern="1200" dirty="0" smtClean="0">
              <a:effectLst>
                <a:outerShdw blurRad="38100" dist="38100" dir="2700000" algn="tl">
                  <a:srgbClr val="000000">
                    <a:alpha val="43137"/>
                  </a:srgbClr>
                </a:outerShdw>
              </a:effectLst>
            </a:rPr>
            <a:t>brain drain</a:t>
          </a:r>
          <a:r>
            <a:rPr lang="el-GR" sz="2000" b="1" kern="1200" dirty="0" smtClean="0">
              <a:effectLst>
                <a:outerShdw blurRad="38100" dist="38100" dir="2700000" algn="tl">
                  <a:srgbClr val="000000">
                    <a:alpha val="43137"/>
                  </a:srgbClr>
                </a:outerShdw>
              </a:effectLst>
            </a:rPr>
            <a:t>’)</a:t>
          </a:r>
          <a:endParaRPr lang="el-GR" sz="2000" b="1" kern="1200" dirty="0">
            <a:effectLst>
              <a:outerShdw blurRad="38100" dist="38100" dir="2700000" algn="tl">
                <a:srgbClr val="000000">
                  <a:alpha val="43137"/>
                </a:srgbClr>
              </a:outerShdw>
            </a:effectLst>
          </a:endParaRPr>
        </a:p>
      </dsp:txBody>
      <dsp:txXfrm>
        <a:off x="439279" y="1312476"/>
        <a:ext cx="7069959" cy="1134957"/>
      </dsp:txXfrm>
    </dsp:sp>
    <dsp:sp modelId="{5F353C55-8D10-42B2-BDDB-305CA6196E29}">
      <dsp:nvSpPr>
        <dsp:cNvPr id="0" name=""/>
        <dsp:cNvSpPr/>
      </dsp:nvSpPr>
      <dsp:spPr>
        <a:xfrm>
          <a:off x="0" y="3561557"/>
          <a:ext cx="7572428" cy="15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73B455-3FAD-4E1F-BE17-D69328DFF05D}">
      <dsp:nvSpPr>
        <dsp:cNvPr id="0" name=""/>
        <dsp:cNvSpPr/>
      </dsp:nvSpPr>
      <dsp:spPr>
        <a:xfrm>
          <a:off x="360134" y="2603871"/>
          <a:ext cx="7209731" cy="1046246"/>
        </a:xfrm>
        <a:prstGeom prst="roundRect">
          <a:avLst/>
        </a:prstGeom>
        <a:solidFill>
          <a:srgbClr val="CC3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354" tIns="0" rIns="200354" bIns="0" numCol="1" spcCol="1270" anchor="ctr" anchorCtr="0">
          <a:noAutofit/>
        </a:bodyPr>
        <a:lstStyle/>
        <a:p>
          <a:pPr lvl="0" algn="l" defTabSz="889000">
            <a:lnSpc>
              <a:spcPct val="90000"/>
            </a:lnSpc>
            <a:spcBef>
              <a:spcPct val="0"/>
            </a:spcBef>
            <a:spcAft>
              <a:spcPct val="35000"/>
            </a:spcAft>
          </a:pPr>
          <a:r>
            <a:rPr lang="el-GR" sz="2000" b="1" kern="1200" dirty="0" smtClean="0">
              <a:effectLst>
                <a:outerShdw blurRad="38100" dist="38100" dir="2700000" algn="tl">
                  <a:srgbClr val="000000">
                    <a:alpha val="43137"/>
                  </a:srgbClr>
                </a:outerShdw>
              </a:effectLst>
            </a:rPr>
            <a:t>Κίνητρα για νέους ερευνητές προκειμένου να επιστρέψουν και να εργαστούν στην Ελλάδα.</a:t>
          </a:r>
          <a:endParaRPr lang="el-GR" sz="2000" b="1" kern="1200" dirty="0">
            <a:effectLst>
              <a:outerShdw blurRad="38100" dist="38100" dir="2700000" algn="tl">
                <a:srgbClr val="000000">
                  <a:alpha val="43137"/>
                </a:srgbClr>
              </a:outerShdw>
            </a:effectLst>
          </a:endParaRPr>
        </a:p>
      </dsp:txBody>
      <dsp:txXfrm>
        <a:off x="411208" y="2654945"/>
        <a:ext cx="7107583" cy="944098"/>
      </dsp:txXfrm>
    </dsp:sp>
    <dsp:sp modelId="{4EDCEEFD-AD2E-46E8-8FAC-3A1829DB8E4B}">
      <dsp:nvSpPr>
        <dsp:cNvPr id="0" name=""/>
        <dsp:cNvSpPr/>
      </dsp:nvSpPr>
      <dsp:spPr>
        <a:xfrm>
          <a:off x="0" y="4689834"/>
          <a:ext cx="7572428" cy="15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9D56E2-6367-4DD4-BF4E-358716F5B3DD}">
      <dsp:nvSpPr>
        <dsp:cNvPr id="0" name=""/>
        <dsp:cNvSpPr/>
      </dsp:nvSpPr>
      <dsp:spPr>
        <a:xfrm>
          <a:off x="477441" y="3745157"/>
          <a:ext cx="7092948" cy="1033236"/>
        </a:xfrm>
        <a:prstGeom prst="round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354" tIns="0" rIns="200354" bIns="0" numCol="1" spcCol="1270" anchor="ctr" anchorCtr="0">
          <a:noAutofit/>
        </a:bodyPr>
        <a:lstStyle/>
        <a:p>
          <a:pPr lvl="0" algn="l" defTabSz="800100">
            <a:lnSpc>
              <a:spcPct val="90000"/>
            </a:lnSpc>
            <a:spcBef>
              <a:spcPct val="0"/>
            </a:spcBef>
            <a:spcAft>
              <a:spcPct val="35000"/>
            </a:spcAft>
          </a:pPr>
          <a:r>
            <a:rPr lang="el-GR" sz="1800" b="1" kern="1200" dirty="0" smtClean="0">
              <a:effectLst>
                <a:outerShdw blurRad="38100" dist="38100" dir="2700000" algn="tl">
                  <a:srgbClr val="000000">
                    <a:alpha val="43137"/>
                  </a:srgbClr>
                </a:outerShdw>
              </a:effectLst>
            </a:rPr>
            <a:t>Ενίσχυση με κεφάλαια σποράς νέων επιστημόνων με ελπιδοφόρες, καινοτόμες ιδέες με προοπτικές μετουσίωσης σε νέες τεχνολογίες και προϊόντα για την αγορά.</a:t>
          </a:r>
          <a:endParaRPr lang="el-GR" sz="1800" b="1" kern="1200" dirty="0">
            <a:effectLst>
              <a:outerShdw blurRad="38100" dist="38100" dir="2700000" algn="tl">
                <a:srgbClr val="000000">
                  <a:alpha val="43137"/>
                </a:srgbClr>
              </a:outerShdw>
            </a:effectLst>
          </a:endParaRPr>
        </a:p>
      </dsp:txBody>
      <dsp:txXfrm>
        <a:off x="527879" y="3795595"/>
        <a:ext cx="6992072" cy="93236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604" cy="465341"/>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970159" y="0"/>
            <a:ext cx="3038604" cy="465341"/>
          </a:xfrm>
          <a:prstGeom prst="rect">
            <a:avLst/>
          </a:prstGeom>
        </p:spPr>
        <p:txBody>
          <a:bodyPr vert="horz" lIns="91440" tIns="45720" rIns="91440" bIns="45720" rtlCol="0"/>
          <a:lstStyle>
            <a:lvl1pPr algn="r">
              <a:defRPr sz="1200"/>
            </a:lvl1pPr>
          </a:lstStyle>
          <a:p>
            <a:pPr>
              <a:defRPr/>
            </a:pPr>
            <a:fld id="{D927BE38-BBBC-4E62-B58E-8C29620B4B4D}" type="datetimeFigureOut">
              <a:rPr lang="en-US"/>
              <a:pPr>
                <a:defRPr/>
              </a:pPr>
              <a:t>4/15/2014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0713" y="4415530"/>
            <a:ext cx="5608975" cy="418360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573"/>
            <a:ext cx="3038604" cy="46534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70159" y="8829573"/>
            <a:ext cx="3038604" cy="465340"/>
          </a:xfrm>
          <a:prstGeom prst="rect">
            <a:avLst/>
          </a:prstGeom>
        </p:spPr>
        <p:txBody>
          <a:bodyPr vert="horz" lIns="91440" tIns="45720" rIns="91440" bIns="45720" rtlCol="0" anchor="b"/>
          <a:lstStyle>
            <a:lvl1pPr algn="r">
              <a:defRPr sz="1200"/>
            </a:lvl1pPr>
          </a:lstStyle>
          <a:p>
            <a:pPr>
              <a:defRPr/>
            </a:pPr>
            <a:fld id="{F5892C9F-831A-46FA-8E17-10977BD5C5BC}" type="slidenum">
              <a:rPr lang="en-US"/>
              <a:pPr>
                <a:defRPr/>
              </a:pPr>
              <a:t>‹#›</a:t>
            </a:fld>
            <a:endParaRPr lang="en-US"/>
          </a:p>
        </p:txBody>
      </p:sp>
    </p:spTree>
    <p:extLst>
      <p:ext uri="{BB962C8B-B14F-4D97-AF65-F5344CB8AC3E}">
        <p14:creationId xmlns:p14="http://schemas.microsoft.com/office/powerpoint/2010/main" val="1733292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 Θέση εικόνας διαφάνειας"/>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 Θέση σημειώσεων"/>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l-GR" dirty="0" smtClean="0"/>
          </a:p>
        </p:txBody>
      </p:sp>
      <p:sp>
        <p:nvSpPr>
          <p:cNvPr id="33796" name="3 - Θέση αριθμού διαφάνειας"/>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919990E-8B96-43CA-A06C-75903692A54B}" type="slidenum">
              <a:rPr lang="en-US" smtClean="0"/>
              <a:pPr eaLnBrk="1" hangingPunct="1"/>
              <a:t>1</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5892C9F-831A-46FA-8E17-10977BD5C5BC}"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pPr>
              <a:defRPr/>
            </a:pPr>
            <a:fld id="{F5892C9F-831A-46FA-8E17-10977BD5C5BC}"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pPr>
              <a:defRPr/>
            </a:pPr>
            <a:fld id="{F5892C9F-831A-46FA-8E17-10977BD5C5BC}"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dirty="0"/>
          </a:p>
        </p:txBody>
      </p:sp>
      <p:sp>
        <p:nvSpPr>
          <p:cNvPr id="4" name="Slide Number Placeholder 3"/>
          <p:cNvSpPr>
            <a:spLocks noGrp="1"/>
          </p:cNvSpPr>
          <p:nvPr>
            <p:ph type="sldNum" sz="quarter" idx="10"/>
          </p:nvPr>
        </p:nvSpPr>
        <p:spPr/>
        <p:txBody>
          <a:bodyPr/>
          <a:lstStyle/>
          <a:p>
            <a:pPr>
              <a:defRPr/>
            </a:pPr>
            <a:fld id="{F5892C9F-831A-46FA-8E17-10977BD5C5BC}" type="slidenum">
              <a:rPr lang="en-US" smtClean="0"/>
              <a:pPr>
                <a:defRPr/>
              </a:pPr>
              <a:t>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2" name="Εικόνα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 y="2327274"/>
            <a:ext cx="5470004" cy="1996269"/>
          </a:xfrm>
          <a:prstGeom prst="rect">
            <a:avLst/>
          </a:prstGeom>
        </p:spPr>
      </p:pic>
      <p:grpSp>
        <p:nvGrpSpPr>
          <p:cNvPr id="5" name="Group 16"/>
          <p:cNvGrpSpPr>
            <a:grpSpLocks/>
          </p:cNvGrpSpPr>
          <p:nvPr/>
        </p:nvGrpSpPr>
        <p:grpSpPr bwMode="auto">
          <a:xfrm>
            <a:off x="34925" y="4292600"/>
            <a:ext cx="9074150" cy="2520950"/>
            <a:chOff x="0" y="2640"/>
            <a:chExt cx="5760" cy="1680"/>
          </a:xfrm>
        </p:grpSpPr>
        <p:sp>
          <p:nvSpPr>
            <p:cNvPr id="6" name="Rectangle 17"/>
            <p:cNvSpPr>
              <a:spLocks noChangeArrowheads="1"/>
            </p:cNvSpPr>
            <p:nvPr userDrawn="1"/>
          </p:nvSpPr>
          <p:spPr bwMode="gray">
            <a:xfrm>
              <a:off x="0" y="2640"/>
              <a:ext cx="5760" cy="168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l-GR"/>
            </a:p>
          </p:txBody>
        </p:sp>
        <p:sp>
          <p:nvSpPr>
            <p:cNvPr id="7" name="Rectangle 18"/>
            <p:cNvSpPr>
              <a:spLocks noChangeArrowheads="1"/>
            </p:cNvSpPr>
            <p:nvPr userDrawn="1"/>
          </p:nvSpPr>
          <p:spPr bwMode="gray">
            <a:xfrm>
              <a:off x="0" y="2640"/>
              <a:ext cx="5760" cy="96"/>
            </a:xfrm>
            <a:prstGeom prst="rect">
              <a:avLst/>
            </a:prstGeom>
            <a:gradFill rotWithShape="0">
              <a:gsLst>
                <a:gs pos="0">
                  <a:schemeClr val="bg2">
                    <a:gamma/>
                    <a:shade val="46275"/>
                    <a:invGamma/>
                  </a:schemeClr>
                </a:gs>
                <a:gs pos="100000">
                  <a:schemeClr val="bg2"/>
                </a:gs>
              </a:gsLst>
              <a:lin ang="5400000" scaled="1"/>
            </a:gradFill>
            <a:ln w="9525">
              <a:noFill/>
              <a:miter lim="800000"/>
              <a:headEnd/>
              <a:tailEnd/>
            </a:ln>
            <a:effectLst/>
          </p:spPr>
          <p:txBody>
            <a:bodyPr wrap="none" anchor="ctr"/>
            <a:lstStyle/>
            <a:p>
              <a:pPr>
                <a:defRPr/>
              </a:pPr>
              <a:endParaRPr lang="en-US"/>
            </a:p>
          </p:txBody>
        </p:sp>
      </p:grpSp>
      <p:sp>
        <p:nvSpPr>
          <p:cNvPr id="8" name="Rectangle 19"/>
          <p:cNvSpPr>
            <a:spLocks noChangeArrowheads="1"/>
          </p:cNvSpPr>
          <p:nvPr/>
        </p:nvSpPr>
        <p:spPr bwMode="gray">
          <a:xfrm>
            <a:off x="34925" y="44450"/>
            <a:ext cx="9074150" cy="2282825"/>
          </a:xfrm>
          <a:prstGeom prst="rect">
            <a:avLst/>
          </a:prstGeom>
          <a:gradFill rotWithShape="0">
            <a:gsLst>
              <a:gs pos="0">
                <a:schemeClr val="tx1"/>
              </a:gs>
              <a:gs pos="100000">
                <a:schemeClr val="tx1">
                  <a:gamma/>
                  <a:shade val="46275"/>
                  <a:invGamma/>
                </a:schemeClr>
              </a:gs>
            </a:gsLst>
            <a:lin ang="5400000" scaled="1"/>
          </a:gradFill>
          <a:ln w="9525">
            <a:noFill/>
            <a:miter lim="800000"/>
            <a:headEnd/>
            <a:tailEnd/>
          </a:ln>
          <a:effectLst/>
        </p:spPr>
        <p:txBody>
          <a:bodyPr wrap="none" anchor="ctr"/>
          <a:lstStyle/>
          <a:p>
            <a:pPr>
              <a:defRPr/>
            </a:pPr>
            <a:endParaRPr lang="en-US"/>
          </a:p>
        </p:txBody>
      </p:sp>
      <p:grpSp>
        <p:nvGrpSpPr>
          <p:cNvPr id="9" name="Group 20"/>
          <p:cNvGrpSpPr>
            <a:grpSpLocks/>
          </p:cNvGrpSpPr>
          <p:nvPr/>
        </p:nvGrpSpPr>
        <p:grpSpPr bwMode="auto">
          <a:xfrm>
            <a:off x="-4763" y="0"/>
            <a:ext cx="9148763" cy="6856413"/>
            <a:chOff x="-3" y="0"/>
            <a:chExt cx="5763" cy="4319"/>
          </a:xfrm>
        </p:grpSpPr>
        <p:sp>
          <p:nvSpPr>
            <p:cNvPr id="10" name="AutoShape 21"/>
            <p:cNvSpPr>
              <a:spLocks noChangeArrowheads="1"/>
            </p:cNvSpPr>
            <p:nvPr userDrawn="1"/>
          </p:nvSpPr>
          <p:spPr bwMode="gray">
            <a:xfrm>
              <a:off x="24" y="24"/>
              <a:ext cx="5712"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11" name="Freeform 22"/>
            <p:cNvSpPr>
              <a:spLocks/>
            </p:cNvSpPr>
            <p:nvPr userDrawn="1"/>
          </p:nvSpPr>
          <p:spPr bwMode="gray">
            <a:xfrm>
              <a:off x="0" y="0"/>
              <a:ext cx="288" cy="288"/>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l-GR"/>
            </a:p>
          </p:txBody>
        </p:sp>
        <p:sp>
          <p:nvSpPr>
            <p:cNvPr id="12" name="Freeform 23"/>
            <p:cNvSpPr>
              <a:spLocks/>
            </p:cNvSpPr>
            <p:nvPr userDrawn="1"/>
          </p:nvSpPr>
          <p:spPr bwMode="gray">
            <a:xfrm rot="-5408600">
              <a:off x="-50" y="4030"/>
              <a:ext cx="336" cy="242"/>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l-GR"/>
            </a:p>
          </p:txBody>
        </p:sp>
        <p:sp>
          <p:nvSpPr>
            <p:cNvPr id="13" name="Freeform 24"/>
            <p:cNvSpPr>
              <a:spLocks/>
            </p:cNvSpPr>
            <p:nvPr userDrawn="1"/>
          </p:nvSpPr>
          <p:spPr bwMode="gray">
            <a:xfrm rot="10769190">
              <a:off x="5519" y="4031"/>
              <a:ext cx="232" cy="287"/>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l-GR"/>
            </a:p>
          </p:txBody>
        </p:sp>
        <p:sp>
          <p:nvSpPr>
            <p:cNvPr id="14" name="Freeform 25"/>
            <p:cNvSpPr>
              <a:spLocks/>
            </p:cNvSpPr>
            <p:nvPr userDrawn="1"/>
          </p:nvSpPr>
          <p:spPr bwMode="gray">
            <a:xfrm rot="5400000">
              <a:off x="5472" y="0"/>
              <a:ext cx="288" cy="288"/>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l-GR"/>
            </a:p>
          </p:txBody>
        </p:sp>
      </p:grpSp>
      <p:sp>
        <p:nvSpPr>
          <p:cNvPr id="3074" name="Rectangle 2"/>
          <p:cNvSpPr>
            <a:spLocks noGrp="1" noChangeArrowheads="1"/>
          </p:cNvSpPr>
          <p:nvPr>
            <p:ph type="ctrTitle"/>
          </p:nvPr>
        </p:nvSpPr>
        <p:spPr bwMode="ltGray">
          <a:xfrm>
            <a:off x="357158" y="287149"/>
            <a:ext cx="8588404" cy="1773699"/>
          </a:xfrm>
          <a:prstGeom prst="rect">
            <a:avLst/>
          </a:prstGeom>
        </p:spPr>
        <p:txBody>
          <a:bodyPr/>
          <a:lstStyle>
            <a:lvl1pPr algn="ctr">
              <a:defRPr sz="4400">
                <a:latin typeface="Tahoma" pitchFamily="34" charset="0"/>
                <a:cs typeface="Tahoma" pitchFamily="34" charset="0"/>
              </a:defRPr>
            </a:lvl1pPr>
          </a:lstStyle>
          <a:p>
            <a:endParaRPr lang="en-US" dirty="0"/>
          </a:p>
        </p:txBody>
      </p:sp>
      <p:pic>
        <p:nvPicPr>
          <p:cNvPr id="28" name="Εικόνα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75814" y="2327275"/>
            <a:ext cx="4958386" cy="1965324"/>
          </a:xfrm>
          <a:prstGeom prst="rect">
            <a:avLst/>
          </a:prstGeom>
        </p:spPr>
      </p:pic>
      <p:pic>
        <p:nvPicPr>
          <p:cNvPr id="26" name="Εικόνα 2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065631" y="2327927"/>
            <a:ext cx="1794401" cy="1964673"/>
          </a:xfrm>
          <a:prstGeom prst="rect">
            <a:avLst/>
          </a:prstGeom>
        </p:spPr>
      </p:pic>
      <p:pic>
        <p:nvPicPr>
          <p:cNvPr id="1026"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8425" y="158750"/>
            <a:ext cx="61595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Ορθογώνιο 1"/>
          <p:cNvSpPr/>
          <p:nvPr userDrawn="1"/>
        </p:nvSpPr>
        <p:spPr>
          <a:xfrm>
            <a:off x="710951" y="287923"/>
            <a:ext cx="8234611" cy="338554"/>
          </a:xfrm>
          <a:prstGeom prst="rect">
            <a:avLst/>
          </a:prstGeom>
        </p:spPr>
        <p:txBody>
          <a:bodyPr wrap="square">
            <a:spAutoFit/>
          </a:bodyPr>
          <a:lstStyle/>
          <a:p>
            <a:pPr algn="ctr"/>
            <a:r>
              <a:rPr lang="en-US" sz="1600" b="1" kern="1200" cap="small" dirty="0" smtClean="0">
                <a:solidFill>
                  <a:schemeClr val="bg1"/>
                </a:solidFill>
                <a:effectLst>
                  <a:outerShdw blurRad="50800" dist="38100" algn="tr" rotWithShape="0">
                    <a:prstClr val="black">
                      <a:alpha val="40000"/>
                    </a:prstClr>
                  </a:outerShdw>
                </a:effectLst>
                <a:latin typeface="Arial" charset="0"/>
                <a:ea typeface="+mn-ea"/>
                <a:cs typeface="+mn-cs"/>
              </a:rPr>
              <a:t>MINISTRY OF EDUCATION AND RELIGIOUS AFFAIRS, CULTURE AND SPORTS</a:t>
            </a:r>
            <a:endParaRPr lang="el-GR" sz="1600" kern="1200" dirty="0">
              <a:solidFill>
                <a:schemeClr val="bg1"/>
              </a:solidFill>
              <a:effectLst/>
              <a:latin typeface="Arial" charset="0"/>
              <a:ea typeface="+mn-ea"/>
              <a:cs typeface="+mn-cs"/>
            </a:endParaRPr>
          </a:p>
        </p:txBody>
      </p:sp>
      <p:sp>
        <p:nvSpPr>
          <p:cNvPr id="19" name="18 - TextBox"/>
          <p:cNvSpPr txBox="1"/>
          <p:nvPr userDrawn="1"/>
        </p:nvSpPr>
        <p:spPr>
          <a:xfrm>
            <a:off x="3275856" y="6021288"/>
            <a:ext cx="2520280" cy="369332"/>
          </a:xfrm>
          <a:prstGeom prst="rect">
            <a:avLst/>
          </a:prstGeom>
          <a:noFill/>
        </p:spPr>
        <p:txBody>
          <a:bodyPr wrap="square" rtlCol="0">
            <a:spAutoFit/>
          </a:bodyPr>
          <a:lstStyle/>
          <a:p>
            <a:pPr algn="ctr"/>
            <a:r>
              <a:rPr lang="en-US" b="1" dirty="0" smtClean="0"/>
              <a:t>Athens, 30 April 2013</a:t>
            </a:r>
            <a:endParaRPr lang="el-GR" b="1" dirty="0"/>
          </a:p>
        </p:txBody>
      </p:sp>
    </p:spTree>
    <p:extLst>
      <p:ext uri="{BB962C8B-B14F-4D97-AF65-F5344CB8AC3E}">
        <p14:creationId xmlns:p14="http://schemas.microsoft.com/office/powerpoint/2010/main" val="3278586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Slide Number Placeholder 4"/>
          <p:cNvSpPr>
            <a:spLocks noGrp="1"/>
          </p:cNvSpPr>
          <p:nvPr>
            <p:ph type="sldNum" sz="quarter" idx="10"/>
          </p:nvPr>
        </p:nvSpPr>
        <p:spPr>
          <a:xfrm>
            <a:off x="8358188" y="6286500"/>
            <a:ext cx="614362" cy="381000"/>
          </a:xfrm>
        </p:spPr>
        <p:txBody>
          <a:bodyPr/>
          <a:lstStyle>
            <a:lvl1pPr>
              <a:defRPr sz="1800" b="1">
                <a:latin typeface="Tahoma" pitchFamily="34" charset="0"/>
                <a:cs typeface="Tahoma" pitchFamily="34" charset="0"/>
              </a:defRPr>
            </a:lvl1pPr>
          </a:lstStyle>
          <a:p>
            <a:pPr>
              <a:defRPr/>
            </a:pPr>
            <a:fld id="{B2C43F59-80C0-440D-BA26-31E636D2BF76}" type="slidenum">
              <a:rPr lang="en-US"/>
              <a:pPr>
                <a:defRPr/>
              </a:pPr>
              <a:t>‹#›</a:t>
            </a:fld>
            <a:endParaRPr lang="en-US" dirty="0"/>
          </a:p>
        </p:txBody>
      </p:sp>
    </p:spTree>
    <p:extLst>
      <p:ext uri="{BB962C8B-B14F-4D97-AF65-F5344CB8AC3E}">
        <p14:creationId xmlns:p14="http://schemas.microsoft.com/office/powerpoint/2010/main" val="2607059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4638"/>
            <a:ext cx="8229600" cy="1143000"/>
          </a:xfrm>
          <a:prstGeom prst="rect">
            <a:avLst/>
          </a:prstGeom>
        </p:spPr>
        <p:txBody>
          <a:bodyPr/>
          <a:lstStyle/>
          <a:p>
            <a:r>
              <a:rPr kumimoji="0" lang="el-GR" smtClean="0"/>
              <a:t>Στυλ κύριου τίτλου</a:t>
            </a:r>
            <a:endParaRPr kumimoji="0" lang="en-US"/>
          </a:p>
        </p:txBody>
      </p:sp>
      <p:sp>
        <p:nvSpPr>
          <p:cNvPr id="3" name="Θέση περιεχομένου 2"/>
          <p:cNvSpPr>
            <a:spLocks noGrp="1"/>
          </p:cNvSpPr>
          <p:nvPr>
            <p:ph idx="1"/>
          </p:nvPr>
        </p:nvSpPr>
        <p:spPr/>
        <p:txBody>
          <a:bodyPr/>
          <a:lstStyle/>
          <a:p>
            <a:pPr lvl="0" eaLnBrk="1" latinLnBrk="0" hangingPunct="1"/>
            <a:r>
              <a:rPr lang="el-GR" smtClean="0"/>
              <a:t>Στυλ υποδείγματος κειμένου</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Θέση ημερομηνίας 3"/>
          <p:cNvSpPr>
            <a:spLocks noGrp="1"/>
          </p:cNvSpPr>
          <p:nvPr>
            <p:ph type="dt" sz="half" idx="10"/>
          </p:nvPr>
        </p:nvSpPr>
        <p:spPr>
          <a:xfrm>
            <a:off x="457200" y="6416675"/>
            <a:ext cx="2133600" cy="365125"/>
          </a:xfrm>
          <a:prstGeom prst="rect">
            <a:avLst/>
          </a:prstGeom>
        </p:spPr>
        <p:txBody>
          <a:bodyPr/>
          <a:lstStyle/>
          <a:p>
            <a:pPr eaLnBrk="1" latinLnBrk="0" hangingPunct="1"/>
            <a:fld id="{7F6A9622-46EA-4D8D-AD7A-3329E290E402}" type="datetime1">
              <a:rPr lang="en-US" smtClean="0"/>
              <a:pPr eaLnBrk="1" latinLnBrk="0" hangingPunct="1"/>
              <a:t>4/15/2014</a:t>
            </a:fld>
            <a:endParaRPr lang="en-US"/>
          </a:p>
        </p:txBody>
      </p:sp>
      <p:sp>
        <p:nvSpPr>
          <p:cNvPr id="5" name="Θέση υποσέλιδου 4"/>
          <p:cNvSpPr>
            <a:spLocks noGrp="1"/>
          </p:cNvSpPr>
          <p:nvPr>
            <p:ph type="ftr" sz="quarter" idx="11"/>
          </p:nvPr>
        </p:nvSpPr>
        <p:spPr>
          <a:xfrm>
            <a:off x="3124200" y="6416675"/>
            <a:ext cx="2895600" cy="365125"/>
          </a:xfrm>
          <a:prstGeom prst="rect">
            <a:avLst/>
          </a:prstGeom>
        </p:spPr>
        <p:txBody>
          <a:bodyPr/>
          <a:lstStyle/>
          <a:p>
            <a:endParaRPr kumimoji="0" lang="en-US"/>
          </a:p>
        </p:txBody>
      </p:sp>
      <p:sp>
        <p:nvSpPr>
          <p:cNvPr id="6" name="Θέση αριθμού διαφάνειας 5"/>
          <p:cNvSpPr>
            <a:spLocks noGrp="1"/>
          </p:cNvSpPr>
          <p:nvPr>
            <p:ph type="sldNum" sz="quarter" idx="12"/>
          </p:nvPr>
        </p:nvSpPr>
        <p:spPr/>
        <p:txBody>
          <a:bodyPr/>
          <a:lstStyle/>
          <a:p>
            <a:fld id="{69E29E33-B620-47F9-BB04-8846C2A5AFCC}" type="slidenum">
              <a:rPr kumimoji="0" lang="en-US" smtClean="0"/>
              <a:pPr/>
              <a:t>‹#›</a:t>
            </a:fld>
            <a:endParaRPr kumimoji="0" lang="en-US"/>
          </a:p>
        </p:txBody>
      </p:sp>
    </p:spTree>
    <p:extLst>
      <p:ext uri="{BB962C8B-B14F-4D97-AF65-F5344CB8AC3E}">
        <p14:creationId xmlns:p14="http://schemas.microsoft.com/office/powerpoint/2010/main" val="1461538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Rectangle 16"/>
          <p:cNvSpPr>
            <a:spLocks noChangeArrowheads="1"/>
          </p:cNvSpPr>
          <p:nvPr userDrawn="1"/>
        </p:nvSpPr>
        <p:spPr bwMode="gray">
          <a:xfrm>
            <a:off x="0" y="938213"/>
            <a:ext cx="9132888" cy="158750"/>
          </a:xfrm>
          <a:prstGeom prst="rect">
            <a:avLst/>
          </a:prstGeom>
          <a:gradFill rotWithShape="0">
            <a:gsLst>
              <a:gs pos="0">
                <a:schemeClr val="bg2"/>
              </a:gs>
              <a:gs pos="100000">
                <a:schemeClr val="bg2">
                  <a:gamma/>
                  <a:tint val="0"/>
                  <a:invGamma/>
                </a:schemeClr>
              </a:gs>
            </a:gsLst>
            <a:lin ang="5400000" scaled="1"/>
          </a:gradFill>
          <a:ln w="9525">
            <a:noFill/>
            <a:miter lim="800000"/>
            <a:headEnd/>
            <a:tailEnd/>
          </a:ln>
          <a:effectLst/>
        </p:spPr>
        <p:txBody>
          <a:bodyPr wrap="none" anchor="ctr"/>
          <a:lstStyle/>
          <a:p>
            <a:pPr>
              <a:defRPr/>
            </a:pPr>
            <a:endParaRPr lang="en-US">
              <a:cs typeface="+mn-cs"/>
            </a:endParaRPr>
          </a:p>
        </p:txBody>
      </p:sp>
      <p:sp>
        <p:nvSpPr>
          <p:cNvPr id="3" name="Rectangle 15"/>
          <p:cNvSpPr>
            <a:spLocks noChangeArrowheads="1"/>
          </p:cNvSpPr>
          <p:nvPr userDrawn="1"/>
        </p:nvSpPr>
        <p:spPr bwMode="gray">
          <a:xfrm>
            <a:off x="0" y="0"/>
            <a:ext cx="9144000" cy="908050"/>
          </a:xfrm>
          <a:prstGeom prst="rect">
            <a:avLst/>
          </a:prstGeom>
          <a:gradFill flip="none" rotWithShape="1">
            <a:gsLst>
              <a:gs pos="78000">
                <a:schemeClr val="accent1">
                  <a:lumMod val="75000"/>
                </a:schemeClr>
              </a:gs>
              <a:gs pos="100000">
                <a:schemeClr val="tx1">
                  <a:gamma/>
                  <a:shade val="46275"/>
                  <a:invGamma/>
                </a:schemeClr>
              </a:gs>
            </a:gsLst>
            <a:lin ang="4200000" scaled="0"/>
            <a:tileRect/>
          </a:gradFill>
          <a:ln w="9525">
            <a:noFill/>
            <a:miter lim="800000"/>
            <a:headEnd/>
            <a:tailEnd/>
          </a:ln>
          <a:effectLst/>
        </p:spPr>
        <p:txBody>
          <a:bodyPr wrap="none" anchor="ctr"/>
          <a:lstStyle/>
          <a:p>
            <a:pPr>
              <a:defRPr/>
            </a:pPr>
            <a:endParaRPr lang="en-US">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9512" y="231230"/>
            <a:ext cx="8507288"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835523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11"/>
          <p:cNvGrpSpPr>
            <a:grpSpLocks/>
          </p:cNvGrpSpPr>
          <p:nvPr/>
        </p:nvGrpSpPr>
        <p:grpSpPr bwMode="auto">
          <a:xfrm>
            <a:off x="0" y="285750"/>
            <a:ext cx="9156700" cy="911225"/>
            <a:chOff x="-1" y="196"/>
            <a:chExt cx="5768" cy="635"/>
          </a:xfrm>
        </p:grpSpPr>
        <p:sp>
          <p:nvSpPr>
            <p:cNvPr id="1034" name="Rectangle 12"/>
            <p:cNvSpPr>
              <a:spLocks noChangeArrowheads="1"/>
            </p:cNvSpPr>
            <p:nvPr userDrawn="1"/>
          </p:nvSpPr>
          <p:spPr bwMode="gray">
            <a:xfrm>
              <a:off x="1" y="196"/>
              <a:ext cx="5766" cy="635"/>
            </a:xfrm>
            <a:prstGeom prst="rect">
              <a:avLst/>
            </a:prstGeom>
            <a:gradFill rotWithShape="1">
              <a:gsLst>
                <a:gs pos="0">
                  <a:schemeClr val="accent1"/>
                </a:gs>
                <a:gs pos="100000">
                  <a:schemeClr val="tx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l-GR"/>
            </a:p>
          </p:txBody>
        </p:sp>
        <p:sp>
          <p:nvSpPr>
            <p:cNvPr id="1037" name="Freeform 13"/>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chemeClr val="tx1"/>
                </a:gs>
                <a:gs pos="100000">
                  <a:schemeClr val="tx1">
                    <a:gamma/>
                    <a:shade val="46275"/>
                    <a:invGamma/>
                  </a:schemeClr>
                </a:gs>
              </a:gsLst>
              <a:lin ang="18900000" scaled="1"/>
            </a:gradFill>
            <a:ln w="9525">
              <a:noFill/>
              <a:round/>
              <a:headEnd/>
              <a:tailEnd/>
            </a:ln>
            <a:effectLst/>
          </p:spPr>
          <p:txBody>
            <a:bodyPr/>
            <a:lstStyle/>
            <a:p>
              <a:pPr>
                <a:defRPr/>
              </a:pPr>
              <a:endParaRPr lang="en-US"/>
            </a:p>
          </p:txBody>
        </p:sp>
        <p:sp>
          <p:nvSpPr>
            <p:cNvPr id="1038" name="Freeform 14"/>
            <p:cNvSpPr>
              <a:spLocks/>
            </p:cNvSpPr>
            <p:nvPr userDrawn="1"/>
          </p:nvSpPr>
          <p:spPr bwMode="gray">
            <a:xfrm>
              <a:off x="-1" y="514"/>
              <a:ext cx="3702" cy="312"/>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chemeClr val="accent1"/>
                </a:gs>
                <a:gs pos="100000">
                  <a:schemeClr val="accent1">
                    <a:gamma/>
                    <a:shade val="46275"/>
                    <a:invGamma/>
                  </a:schemeClr>
                </a:gs>
              </a:gsLst>
              <a:lin ang="18900000" scaled="1"/>
            </a:gradFill>
            <a:ln w="9525">
              <a:noFill/>
              <a:round/>
              <a:headEnd/>
              <a:tailEnd/>
            </a:ln>
            <a:effectLst/>
          </p:spPr>
          <p:txBody>
            <a:bodyPr/>
            <a:lstStyle/>
            <a:p>
              <a:pPr>
                <a:defRPr/>
              </a:pPr>
              <a:endParaRPr lang="en-US"/>
            </a:p>
          </p:txBody>
        </p:sp>
      </p:grpSp>
      <p:sp>
        <p:nvSpPr>
          <p:cNvPr id="1039" name="Rectangle 15"/>
          <p:cNvSpPr>
            <a:spLocks noChangeArrowheads="1"/>
          </p:cNvSpPr>
          <p:nvPr/>
        </p:nvSpPr>
        <p:spPr bwMode="gray">
          <a:xfrm>
            <a:off x="1588" y="0"/>
            <a:ext cx="9144000" cy="241300"/>
          </a:xfrm>
          <a:prstGeom prst="rect">
            <a:avLst/>
          </a:prstGeom>
          <a:gradFill rotWithShape="0">
            <a:gsLst>
              <a:gs pos="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en-US"/>
          </a:p>
        </p:txBody>
      </p:sp>
      <p:sp>
        <p:nvSpPr>
          <p:cNvPr id="1040" name="Rectangle 16"/>
          <p:cNvSpPr>
            <a:spLocks noChangeArrowheads="1"/>
          </p:cNvSpPr>
          <p:nvPr/>
        </p:nvSpPr>
        <p:spPr bwMode="gray">
          <a:xfrm>
            <a:off x="12700" y="1235075"/>
            <a:ext cx="9132888" cy="158750"/>
          </a:xfrm>
          <a:prstGeom prst="rect">
            <a:avLst/>
          </a:prstGeom>
          <a:gradFill rotWithShape="0">
            <a:gsLst>
              <a:gs pos="0">
                <a:schemeClr val="bg2"/>
              </a:gs>
              <a:gs pos="100000">
                <a:schemeClr val="bg2">
                  <a:gamma/>
                  <a:tint val="0"/>
                  <a:invGamma/>
                </a:schemeClr>
              </a:gs>
            </a:gsLst>
            <a:lin ang="5400000" scaled="1"/>
          </a:gradFill>
          <a:ln w="9525">
            <a:noFill/>
            <a:miter lim="800000"/>
            <a:headEnd/>
            <a:tailEnd/>
          </a:ln>
          <a:effectLst/>
        </p:spPr>
        <p:txBody>
          <a:bodyPr wrap="none" anchor="ctr"/>
          <a:lstStyle/>
          <a:p>
            <a:pPr>
              <a:defRPr/>
            </a:pPr>
            <a:endParaRPr lang="en-US"/>
          </a:p>
        </p:txBody>
      </p:sp>
      <p:sp>
        <p:nvSpPr>
          <p:cNvPr id="1029" name="Rectangle 3"/>
          <p:cNvSpPr>
            <a:spLocks noGrp="1" noChangeArrowheads="1"/>
          </p:cNvSpPr>
          <p:nvPr>
            <p:ph type="body" idx="1"/>
          </p:nvPr>
        </p:nvSpPr>
        <p:spPr bwMode="auto">
          <a:xfrm>
            <a:off x="457200" y="1447800"/>
            <a:ext cx="8229600" cy="494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477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CCD21577-5C3A-4674-912A-3477245D134A}" type="slidenum">
              <a:rPr lang="en-US"/>
              <a:pPr>
                <a:defRPr/>
              </a:pPr>
              <a:t>‹#›</a:t>
            </a:fld>
            <a:endParaRPr lang="en-US"/>
          </a:p>
        </p:txBody>
      </p:sp>
      <p:grpSp>
        <p:nvGrpSpPr>
          <p:cNvPr id="1031" name="Group 26"/>
          <p:cNvGrpSpPr>
            <a:grpSpLocks/>
          </p:cNvGrpSpPr>
          <p:nvPr/>
        </p:nvGrpSpPr>
        <p:grpSpPr bwMode="auto">
          <a:xfrm>
            <a:off x="214313" y="285750"/>
            <a:ext cx="1362075" cy="936625"/>
            <a:chOff x="2330" y="1560"/>
            <a:chExt cx="858" cy="590"/>
          </a:xfrm>
        </p:grpSpPr>
        <p:pic>
          <p:nvPicPr>
            <p:cNvPr id="16" name="Picture 27" descr="Untitled-1 copy"/>
            <p:cNvPicPr>
              <a:picLocks noChangeAspect="1" noChangeArrowheads="1"/>
            </p:cNvPicPr>
            <p:nvPr userDrawn="1"/>
          </p:nvPicPr>
          <p:blipFill>
            <a:blip r:embed="rId7" cstate="print"/>
            <a:srcRect/>
            <a:stretch>
              <a:fillRect/>
            </a:stretch>
          </p:blipFill>
          <p:spPr bwMode="gray">
            <a:xfrm>
              <a:off x="2330" y="1560"/>
              <a:ext cx="590" cy="590"/>
            </a:xfrm>
            <a:prstGeom prst="rect">
              <a:avLst/>
            </a:prstGeom>
            <a:ln>
              <a:noFill/>
            </a:ln>
            <a:effectLst>
              <a:softEdge rad="112500"/>
            </a:effectLst>
          </p:spPr>
        </p:pic>
        <p:pic>
          <p:nvPicPr>
            <p:cNvPr id="17" name="Picture 29" descr="Untitled-1 copy"/>
            <p:cNvPicPr>
              <a:picLocks noChangeAspect="1" noChangeArrowheads="1"/>
            </p:cNvPicPr>
            <p:nvPr userDrawn="1"/>
          </p:nvPicPr>
          <p:blipFill>
            <a:blip r:embed="rId7" cstate="print"/>
            <a:srcRect/>
            <a:stretch>
              <a:fillRect/>
            </a:stretch>
          </p:blipFill>
          <p:spPr bwMode="gray">
            <a:xfrm>
              <a:off x="2825" y="1785"/>
              <a:ext cx="363" cy="363"/>
            </a:xfrm>
            <a:prstGeom prst="rect">
              <a:avLst/>
            </a:prstGeom>
            <a:ln>
              <a:noFill/>
            </a:ln>
            <a:effectLst>
              <a:softEdge rad="112500"/>
            </a:effectLst>
          </p:spPr>
        </p:pic>
      </p:gr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 id="2147483676"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Arial" charset="0"/>
        </a:defRPr>
      </a:lvl2pPr>
      <a:lvl3pPr algn="l" rtl="0" eaLnBrk="0" fontAlgn="base" hangingPunct="0">
        <a:spcBef>
          <a:spcPct val="0"/>
        </a:spcBef>
        <a:spcAft>
          <a:spcPct val="0"/>
        </a:spcAft>
        <a:defRPr sz="4000">
          <a:solidFill>
            <a:schemeClr val="bg1"/>
          </a:solidFill>
          <a:latin typeface="Arial" charset="0"/>
        </a:defRPr>
      </a:lvl3pPr>
      <a:lvl4pPr algn="l" rtl="0" eaLnBrk="0" fontAlgn="base" hangingPunct="0">
        <a:spcBef>
          <a:spcPct val="0"/>
        </a:spcBef>
        <a:spcAft>
          <a:spcPct val="0"/>
        </a:spcAft>
        <a:defRPr sz="4000">
          <a:solidFill>
            <a:schemeClr val="bg1"/>
          </a:solidFill>
          <a:latin typeface="Arial" charset="0"/>
        </a:defRPr>
      </a:lvl4pPr>
      <a:lvl5pPr algn="l" rtl="0" eaLnBrk="0" fontAlgn="base" hangingPunct="0">
        <a:spcBef>
          <a:spcPct val="0"/>
        </a:spcBef>
        <a:spcAft>
          <a:spcPct val="0"/>
        </a:spcAft>
        <a:defRPr sz="4000">
          <a:solidFill>
            <a:schemeClr val="bg1"/>
          </a:solidFill>
          <a:latin typeface="Arial" charset="0"/>
        </a:defRPr>
      </a:lvl5pPr>
      <a:lvl6pPr marL="457200" algn="l" rtl="0" eaLnBrk="1" fontAlgn="base" hangingPunct="1">
        <a:spcBef>
          <a:spcPct val="0"/>
        </a:spcBef>
        <a:spcAft>
          <a:spcPct val="0"/>
        </a:spcAft>
        <a:defRPr sz="4000">
          <a:solidFill>
            <a:schemeClr val="bg1"/>
          </a:solidFill>
          <a:latin typeface="Arial" charset="0"/>
        </a:defRPr>
      </a:lvl6pPr>
      <a:lvl7pPr marL="914400" algn="l" rtl="0" eaLnBrk="1" fontAlgn="base" hangingPunct="1">
        <a:spcBef>
          <a:spcPct val="0"/>
        </a:spcBef>
        <a:spcAft>
          <a:spcPct val="0"/>
        </a:spcAft>
        <a:defRPr sz="4000">
          <a:solidFill>
            <a:schemeClr val="bg1"/>
          </a:solidFill>
          <a:latin typeface="Arial" charset="0"/>
        </a:defRPr>
      </a:lvl7pPr>
      <a:lvl8pPr marL="1371600" algn="l" rtl="0" eaLnBrk="1" fontAlgn="base" hangingPunct="1">
        <a:spcBef>
          <a:spcPct val="0"/>
        </a:spcBef>
        <a:spcAft>
          <a:spcPct val="0"/>
        </a:spcAft>
        <a:defRPr sz="4000">
          <a:solidFill>
            <a:schemeClr val="bg1"/>
          </a:solidFill>
          <a:latin typeface="Arial" charset="0"/>
        </a:defRPr>
      </a:lvl8pPr>
      <a:lvl9pPr marL="1828800" algn="l" rtl="0" eaLnBrk="1" fontAlgn="base" hangingPunct="1">
        <a:spcBef>
          <a:spcPct val="0"/>
        </a:spcBef>
        <a:spcAft>
          <a:spcPct val="0"/>
        </a:spcAft>
        <a:defRPr sz="4000">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Tahoma" pitchFamily="34" charset="0"/>
          <a:ea typeface="+mn-ea"/>
          <a:cs typeface="Tahoma" pitchFamily="34" charset="0"/>
        </a:defRPr>
      </a:lvl1pPr>
      <a:lvl2pPr marL="742950" indent="-285750" algn="l" rtl="0" eaLnBrk="0" fontAlgn="base" hangingPunct="0">
        <a:spcBef>
          <a:spcPct val="20000"/>
        </a:spcBef>
        <a:spcAft>
          <a:spcPct val="0"/>
        </a:spcAft>
        <a:buChar char="–"/>
        <a:defRPr sz="2800">
          <a:solidFill>
            <a:schemeClr val="tx1"/>
          </a:solidFill>
          <a:latin typeface="Tahoma" pitchFamily="34" charset="0"/>
          <a:cs typeface="Tahoma" pitchFamily="34" charset="0"/>
        </a:defRPr>
      </a:lvl2pPr>
      <a:lvl3pPr marL="1143000" indent="-228600" algn="l" rtl="0" eaLnBrk="0" fontAlgn="base" hangingPunct="0">
        <a:spcBef>
          <a:spcPct val="20000"/>
        </a:spcBef>
        <a:spcAft>
          <a:spcPct val="0"/>
        </a:spcAft>
        <a:buChar char="•"/>
        <a:defRPr sz="2400">
          <a:solidFill>
            <a:schemeClr val="tx1"/>
          </a:solidFill>
          <a:latin typeface="Tahoma" pitchFamily="34" charset="0"/>
          <a:cs typeface="Tahoma" pitchFamily="34" charset="0"/>
        </a:defRPr>
      </a:lvl3pPr>
      <a:lvl4pPr marL="1600200" indent="-228600" algn="l" rtl="0" eaLnBrk="0" fontAlgn="base" hangingPunct="0">
        <a:spcBef>
          <a:spcPct val="20000"/>
        </a:spcBef>
        <a:spcAft>
          <a:spcPct val="0"/>
        </a:spcAft>
        <a:buChar char="–"/>
        <a:defRPr sz="2000">
          <a:solidFill>
            <a:schemeClr val="tx1"/>
          </a:solidFill>
          <a:latin typeface="Tahoma" pitchFamily="34" charset="0"/>
          <a:cs typeface="Tahoma" pitchFamily="34" charset="0"/>
        </a:defRPr>
      </a:lvl4pPr>
      <a:lvl5pPr marL="2057400" indent="-228600" algn="l" rtl="0" eaLnBrk="0" fontAlgn="base" hangingPunct="0">
        <a:spcBef>
          <a:spcPct val="20000"/>
        </a:spcBef>
        <a:spcAft>
          <a:spcPct val="0"/>
        </a:spcAft>
        <a:buChar char="»"/>
        <a:defRPr sz="2000">
          <a:solidFill>
            <a:schemeClr val="tx1"/>
          </a:solidFill>
          <a:latin typeface="Tahoma" pitchFamily="34" charset="0"/>
          <a:cs typeface="Tahoma"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357158" y="1124743"/>
            <a:ext cx="8588404" cy="1368153"/>
          </a:xfrm>
        </p:spPr>
        <p:txBody>
          <a:bodyPr/>
          <a:lstStyle/>
          <a:p>
            <a:r>
              <a:rPr lang="el-GR" sz="2400" i="1" dirty="0" smtClean="0"/>
              <a:t>«ΣΥΝΔΕΣΗ ΤΗΣ ΤΡΙΤΟΒΑΘΜΙΑΣ ΕΚΠΑΙΔΕΥΣΗΣ ΜΕ ΤΗΝ ΕΡΕΥΝΑ, ΤΗΝ ΚΑΙΝΟΤΟΜΙΑ ΚΑΙ ΤΗΝ ΑΓΟΡΑ ΕΡΓΑΣΙΑΣ»</a:t>
            </a:r>
            <a:br>
              <a:rPr lang="el-GR" sz="2400" i="1" dirty="0" smtClean="0"/>
            </a:br>
            <a:r>
              <a:rPr lang="el-GR" sz="2800" dirty="0" smtClean="0"/>
              <a:t/>
            </a:r>
            <a:br>
              <a:rPr lang="el-GR" sz="2800" dirty="0" smtClean="0"/>
            </a:br>
            <a:r>
              <a:rPr lang="el-GR" sz="2800" dirty="0" smtClean="0"/>
              <a:t/>
            </a:r>
            <a:br>
              <a:rPr lang="el-GR" sz="2800" dirty="0" smtClean="0"/>
            </a:br>
            <a:r>
              <a:rPr lang="el-GR" sz="2800" dirty="0" smtClean="0"/>
              <a:t/>
            </a:r>
            <a:br>
              <a:rPr lang="el-GR" sz="2800" dirty="0" smtClean="0"/>
            </a:br>
            <a:r>
              <a:rPr lang="el-GR" sz="2800" dirty="0" smtClean="0"/>
              <a:t/>
            </a:r>
            <a:br>
              <a:rPr lang="el-GR" sz="2800" dirty="0" smtClean="0"/>
            </a:br>
            <a:r>
              <a:rPr lang="el-GR" sz="2800" dirty="0" smtClean="0"/>
              <a:t/>
            </a:r>
            <a:br>
              <a:rPr lang="el-GR" sz="2800" dirty="0" smtClean="0"/>
            </a:br>
            <a:r>
              <a:rPr lang="el-GR" sz="2800" dirty="0" smtClean="0"/>
              <a:t/>
            </a:r>
            <a:br>
              <a:rPr lang="el-GR" sz="2800" dirty="0" smtClean="0"/>
            </a:br>
            <a:r>
              <a:rPr lang="el-GR" sz="1800" b="1" i="1" dirty="0" smtClean="0">
                <a:solidFill>
                  <a:schemeClr val="tx1">
                    <a:lumMod val="75000"/>
                  </a:schemeClr>
                </a:solidFill>
              </a:rPr>
              <a:t>στο πλαίσιο του </a:t>
            </a:r>
            <a:r>
              <a:rPr lang="en-US" sz="2000" b="1" dirty="0" smtClean="0">
                <a:solidFill>
                  <a:schemeClr val="tx1">
                    <a:lumMod val="75000"/>
                  </a:schemeClr>
                </a:solidFill>
              </a:rPr>
              <a:t/>
            </a:r>
            <a:br>
              <a:rPr lang="en-US" sz="2000" b="1" dirty="0" smtClean="0">
                <a:solidFill>
                  <a:schemeClr val="tx1">
                    <a:lumMod val="75000"/>
                  </a:schemeClr>
                </a:solidFill>
              </a:rPr>
            </a:br>
            <a:r>
              <a:rPr lang="el-GR" sz="2000" b="1" i="1" dirty="0" smtClean="0">
                <a:solidFill>
                  <a:schemeClr val="tx1">
                    <a:lumMod val="75000"/>
                  </a:schemeClr>
                </a:solidFill>
              </a:rPr>
              <a:t>Νέου ΕΣΠΑ 2014-2020 </a:t>
            </a:r>
            <a:br>
              <a:rPr lang="el-GR" sz="2000" b="1" i="1" dirty="0" smtClean="0">
                <a:solidFill>
                  <a:schemeClr val="tx1">
                    <a:lumMod val="75000"/>
                  </a:schemeClr>
                </a:solidFill>
              </a:rPr>
            </a:br>
            <a:r>
              <a:rPr lang="el-GR" sz="2000" b="1" i="1" dirty="0" smtClean="0">
                <a:solidFill>
                  <a:schemeClr val="tx1">
                    <a:lumMod val="75000"/>
                  </a:schemeClr>
                </a:solidFill>
              </a:rPr>
              <a:t/>
            </a:r>
            <a:br>
              <a:rPr lang="el-GR" sz="2000" b="1" i="1" dirty="0" smtClean="0">
                <a:solidFill>
                  <a:schemeClr val="tx1">
                    <a:lumMod val="75000"/>
                  </a:schemeClr>
                </a:solidFill>
              </a:rPr>
            </a:br>
            <a:r>
              <a:rPr lang="el-GR" sz="2000" b="1" i="1" dirty="0" smtClean="0">
                <a:solidFill>
                  <a:schemeClr val="tx1">
                    <a:lumMod val="75000"/>
                  </a:schemeClr>
                </a:solidFill>
              </a:rPr>
              <a:t>Δρ. Χρήστος Βασιλάκος</a:t>
            </a:r>
            <a:br>
              <a:rPr lang="el-GR" sz="2000" b="1" i="1" dirty="0" smtClean="0">
                <a:solidFill>
                  <a:schemeClr val="tx1">
                    <a:lumMod val="75000"/>
                  </a:schemeClr>
                </a:solidFill>
              </a:rPr>
            </a:br>
            <a:r>
              <a:rPr lang="el-GR" sz="2000" b="1" i="1" dirty="0" smtClean="0">
                <a:solidFill>
                  <a:schemeClr val="tx1">
                    <a:lumMod val="75000"/>
                  </a:schemeClr>
                </a:solidFill>
              </a:rPr>
              <a:t>Γενικός Γραμματέας Έρευνας &amp; Τεχνολογίας</a:t>
            </a:r>
            <a:r>
              <a:rPr lang="el-GR" sz="2000" b="1" dirty="0" smtClean="0">
                <a:solidFill>
                  <a:schemeClr val="tx1">
                    <a:lumMod val="75000"/>
                  </a:schemeClr>
                </a:solidFill>
              </a:rPr>
              <a:t/>
            </a:r>
            <a:br>
              <a:rPr lang="el-GR" sz="2000" b="1" dirty="0" smtClean="0">
                <a:solidFill>
                  <a:schemeClr val="tx1">
                    <a:lumMod val="75000"/>
                  </a:schemeClr>
                </a:solidFill>
              </a:rPr>
            </a:br>
            <a:r>
              <a:rPr lang="en-US" sz="2800" dirty="0" smtClean="0"/>
              <a:t/>
            </a:r>
            <a:br>
              <a:rPr lang="en-US" sz="2800" dirty="0" smtClean="0"/>
            </a:br>
            <a:r>
              <a:rPr lang="el-GR" dirty="0" smtClean="0"/>
              <a:t/>
            </a:r>
            <a:br>
              <a:rPr lang="el-GR" dirty="0" smtClean="0"/>
            </a:br>
            <a:r>
              <a:rPr lang="en-US" dirty="0" smtClean="0"/>
              <a:t> </a:t>
            </a:r>
            <a:r>
              <a:rPr lang="el-GR" dirty="0" smtClean="0"/>
              <a:t/>
            </a:r>
            <a:br>
              <a:rPr lang="el-GR" dirty="0" smtClean="0"/>
            </a:br>
            <a:r>
              <a:rPr lang="el-GR" dirty="0" smtClean="0"/>
              <a:t/>
            </a:r>
            <a:br>
              <a:rPr lang="el-GR" dirty="0" smtClean="0"/>
            </a:br>
            <a:r>
              <a:rPr lang="el-GR" dirty="0" smtClean="0"/>
              <a:t/>
            </a:r>
            <a:br>
              <a:rPr lang="el-GR" dirty="0" smtClean="0"/>
            </a:br>
            <a:endParaRPr lang="el-GR" dirty="0"/>
          </a:p>
        </p:txBody>
      </p:sp>
      <p:sp>
        <p:nvSpPr>
          <p:cNvPr id="4" name="Rectangle 5"/>
          <p:cNvSpPr txBox="1">
            <a:spLocks noChangeArrowheads="1"/>
          </p:cNvSpPr>
          <p:nvPr/>
        </p:nvSpPr>
        <p:spPr bwMode="auto">
          <a:xfrm>
            <a:off x="611560" y="620688"/>
            <a:ext cx="8303838"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algn="ctr"/>
            <a:r>
              <a:rPr lang="el-GR" sz="2400" kern="1200" dirty="0" smtClean="0">
                <a:solidFill>
                  <a:schemeClr val="bg1"/>
                </a:solidFill>
                <a:effectLst/>
                <a:latin typeface="Tahoma" pitchFamily="34" charset="0"/>
                <a:cs typeface="Tahoma" pitchFamily="34" charset="0"/>
              </a:rPr>
              <a:t>ΓΕΝΙΚΗ ΓΡΑΜΜΑΤΕΙΑ ΕΡΕΥΝΑΣ ΚΑΙ ΤΕΧΝΟΛΟΓΙΑΣ</a:t>
            </a:r>
          </a:p>
          <a:p>
            <a:pPr marL="0" indent="0" algn="ctr"/>
            <a:endParaRPr lang="en-US" kern="1200" dirty="0" smtClean="0">
              <a:solidFill>
                <a:schemeClr val="bg1"/>
              </a:solidFill>
              <a:effectLst/>
            </a:endParaRPr>
          </a:p>
          <a:p>
            <a:pPr algn="ctr" eaLnBrk="1" hangingPunct="1">
              <a:lnSpc>
                <a:spcPct val="80000"/>
              </a:lnSpc>
              <a:spcBef>
                <a:spcPct val="20000"/>
              </a:spcBef>
            </a:pPr>
            <a:endParaRPr lang="en-US" dirty="0">
              <a:solidFill>
                <a:schemeClr val="bg1"/>
              </a:solidFill>
              <a:latin typeface="Tahoma" pitchFamily="34" charset="0"/>
              <a:cs typeface="Tahoma" pitchFamily="34" charset="0"/>
            </a:endParaRPr>
          </a:p>
        </p:txBody>
      </p:sp>
      <p:sp>
        <p:nvSpPr>
          <p:cNvPr id="5" name="TextBox 4"/>
          <p:cNvSpPr txBox="1"/>
          <p:nvPr/>
        </p:nvSpPr>
        <p:spPr>
          <a:xfrm>
            <a:off x="2555776" y="6021288"/>
            <a:ext cx="4504014" cy="369332"/>
          </a:xfrm>
          <a:prstGeom prst="rect">
            <a:avLst/>
          </a:prstGeom>
          <a:solidFill>
            <a:schemeClr val="tx1">
              <a:lumMod val="75000"/>
            </a:schemeClr>
          </a:solidFill>
        </p:spPr>
        <p:txBody>
          <a:bodyPr wrap="square" rtlCol="0">
            <a:spAutoFit/>
          </a:bodyPr>
          <a:lstStyle/>
          <a:p>
            <a:pPr algn="ctr"/>
            <a:r>
              <a:rPr lang="en-US" dirty="0" smtClean="0">
                <a:solidFill>
                  <a:schemeClr val="bg1"/>
                </a:solidFill>
              </a:rPr>
              <a:t>A</a:t>
            </a:r>
            <a:r>
              <a:rPr lang="el-GR" dirty="0" smtClean="0">
                <a:solidFill>
                  <a:schemeClr val="bg1"/>
                </a:solidFill>
              </a:rPr>
              <a:t>θήνα</a:t>
            </a:r>
            <a:r>
              <a:rPr lang="en-US" dirty="0" smtClean="0">
                <a:solidFill>
                  <a:schemeClr val="bg1"/>
                </a:solidFill>
              </a:rPr>
              <a:t>  15 </a:t>
            </a:r>
            <a:r>
              <a:rPr lang="el-GR" dirty="0" smtClean="0">
                <a:solidFill>
                  <a:schemeClr val="bg1"/>
                </a:solidFill>
              </a:rPr>
              <a:t>Απριλίου</a:t>
            </a:r>
            <a:r>
              <a:rPr lang="en-US" dirty="0" smtClean="0">
                <a:solidFill>
                  <a:schemeClr val="bg1"/>
                </a:solidFill>
              </a:rPr>
              <a:t>  201</a:t>
            </a:r>
            <a:r>
              <a:rPr lang="el-GR" dirty="0" smtClean="0">
                <a:solidFill>
                  <a:schemeClr val="bg1"/>
                </a:solidFill>
              </a:rPr>
              <a:t>4</a:t>
            </a:r>
            <a:endParaRPr lang="en-US" dirty="0" smtClean="0">
              <a:solidFill>
                <a:schemeClr val="bg1"/>
              </a:solidFill>
            </a:endParaRPr>
          </a:p>
        </p:txBody>
      </p:sp>
      <p:sp>
        <p:nvSpPr>
          <p:cNvPr id="6" name="TextBox 5"/>
          <p:cNvSpPr txBox="1"/>
          <p:nvPr/>
        </p:nvSpPr>
        <p:spPr>
          <a:xfrm>
            <a:off x="857224" y="285728"/>
            <a:ext cx="7858180" cy="400110"/>
          </a:xfrm>
          <a:prstGeom prst="rect">
            <a:avLst/>
          </a:prstGeom>
          <a:solidFill>
            <a:schemeClr val="tx1">
              <a:lumMod val="75000"/>
            </a:schemeClr>
          </a:solidFill>
        </p:spPr>
        <p:txBody>
          <a:bodyPr wrap="square" rtlCol="0">
            <a:spAutoFit/>
          </a:bodyPr>
          <a:lstStyle/>
          <a:p>
            <a:pPr algn="ctr"/>
            <a:r>
              <a:rPr lang="el-GR" sz="2000" dirty="0" smtClean="0">
                <a:solidFill>
                  <a:schemeClr val="bg1"/>
                </a:solidFill>
                <a:latin typeface="Tahoma" pitchFamily="34" charset="0"/>
                <a:cs typeface="Tahoma" pitchFamily="34" charset="0"/>
              </a:rPr>
              <a:t>ΥΠΟΥΡΓΕΙΟ ΠΑΙΔΕΙΑΣ ΚΑΙ ΘΡΗΣΚΕΥΜΑΤΩΝ</a:t>
            </a:r>
            <a:endParaRPr lang="el-GR" sz="2000" dirty="0">
              <a:solidFill>
                <a:schemeClr val="bg1"/>
              </a:solidFill>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sz="2400" b="1" dirty="0" smtClean="0">
                <a:latin typeface="Tahoma" pitchFamily="34" charset="0"/>
                <a:cs typeface="Tahoma" pitchFamily="34" charset="0"/>
              </a:rPr>
              <a:t>ΔΡΑΣΕΙΣ  </a:t>
            </a:r>
            <a:r>
              <a:rPr lang="el-GR" sz="2400" b="1" dirty="0">
                <a:latin typeface="Tahoma" pitchFamily="34" charset="0"/>
                <a:cs typeface="Tahoma" pitchFamily="34" charset="0"/>
              </a:rPr>
              <a:t>ΑΝΘΡΩΠΙΝΟΥ ΔΥΝΑΜΙΚΟΥ </a:t>
            </a:r>
            <a:r>
              <a:rPr lang="el-GR" sz="2400" b="1" dirty="0">
                <a:latin typeface="Tahoma" pitchFamily="34" charset="0"/>
                <a:cs typeface="Tahoma" pitchFamily="34" charset="0"/>
              </a:rPr>
              <a:t>ΣΤΙΣ ΟΠΟΙΕΣ ΕΞΕΙΔΙΚΕΥΕΤΑΙ </a:t>
            </a:r>
            <a:r>
              <a:rPr lang="el-GR" sz="2400" b="1" dirty="0">
                <a:latin typeface="Tahoma" pitchFamily="34" charset="0"/>
                <a:cs typeface="Tahoma" pitchFamily="34" charset="0"/>
              </a:rPr>
              <a:t>Η ΓΓΕΤ ΣΤΟ </a:t>
            </a:r>
            <a:r>
              <a:rPr lang="el-GR" sz="2400" b="1" dirty="0" smtClean="0">
                <a:latin typeface="Tahoma" pitchFamily="34" charset="0"/>
                <a:cs typeface="Tahoma" pitchFamily="34" charset="0"/>
              </a:rPr>
              <a:t>ΕΠΑΝΑΔ-ΕΔΒΜ</a:t>
            </a:r>
            <a:r>
              <a:rPr lang="en-US" sz="2400" b="1" dirty="0" smtClean="0">
                <a:latin typeface="Tahoma" pitchFamily="34" charset="0"/>
                <a:cs typeface="Tahoma" pitchFamily="34" charset="0"/>
              </a:rPr>
              <a:t> (II)</a:t>
            </a:r>
            <a:r>
              <a:rPr lang="el-GR" sz="2400" b="1" dirty="0"/>
              <a:t/>
            </a:r>
            <a:br>
              <a:rPr lang="el-GR" sz="2400" b="1" dirty="0"/>
            </a:br>
            <a:endParaRPr lang="el-GR" sz="2400" dirty="0"/>
          </a:p>
        </p:txBody>
      </p:sp>
      <p:sp>
        <p:nvSpPr>
          <p:cNvPr id="3" name="2 - Θέση περιεχομένου"/>
          <p:cNvSpPr>
            <a:spLocks noGrp="1"/>
          </p:cNvSpPr>
          <p:nvPr>
            <p:ph idx="1"/>
          </p:nvPr>
        </p:nvSpPr>
        <p:spPr/>
        <p:txBody>
          <a:bodyPr/>
          <a:lstStyle/>
          <a:p>
            <a:pPr algn="just">
              <a:buNone/>
            </a:pPr>
            <a:r>
              <a:rPr lang="el-GR" sz="2000" b="1" dirty="0" smtClean="0">
                <a:effectLst>
                  <a:outerShdw blurRad="38100" dist="38100" dir="2700000" algn="tl">
                    <a:srgbClr val="000000">
                      <a:alpha val="43137"/>
                    </a:srgbClr>
                  </a:outerShdw>
                </a:effectLst>
              </a:rPr>
              <a:t>Δράση</a:t>
            </a:r>
            <a:r>
              <a:rPr lang="en-US" sz="2000" b="1" dirty="0" smtClean="0">
                <a:effectLst>
                  <a:outerShdw blurRad="38100" dist="38100" dir="2700000" algn="tl">
                    <a:srgbClr val="000000">
                      <a:alpha val="43137"/>
                    </a:srgbClr>
                  </a:outerShdw>
                </a:effectLst>
              </a:rPr>
              <a:t> </a:t>
            </a:r>
            <a:r>
              <a:rPr lang="el-GR" sz="2000" b="1" dirty="0" smtClean="0">
                <a:effectLst>
                  <a:outerShdw blurRad="38100" dist="38100" dir="2700000" algn="tl">
                    <a:srgbClr val="000000">
                      <a:alpha val="43137"/>
                    </a:srgbClr>
                  </a:outerShdw>
                </a:effectLst>
              </a:rPr>
              <a:t>2</a:t>
            </a:r>
            <a:r>
              <a:rPr lang="el-GR" sz="2000" b="1" dirty="0">
                <a:effectLst>
                  <a:outerShdw blurRad="38100" dist="38100" dir="2700000" algn="tl">
                    <a:srgbClr val="000000">
                      <a:alpha val="43137"/>
                    </a:srgbClr>
                  </a:outerShdw>
                </a:effectLst>
              </a:rPr>
              <a:t>: Ενίσχυση </a:t>
            </a:r>
            <a:r>
              <a:rPr lang="el-GR" sz="2000" b="1">
                <a:effectLst>
                  <a:outerShdw blurRad="38100" dist="38100" dir="2700000" algn="tl">
                    <a:srgbClr val="000000">
                      <a:alpha val="43137"/>
                    </a:srgbClr>
                  </a:outerShdw>
                </a:effectLst>
              </a:rPr>
              <a:t>έμπειρων </a:t>
            </a:r>
            <a:r>
              <a:rPr lang="el-GR" sz="2000" b="1" smtClean="0">
                <a:effectLst>
                  <a:outerShdw blurRad="38100" dist="38100" dir="2700000" algn="tl">
                    <a:srgbClr val="000000">
                      <a:alpha val="43137"/>
                    </a:srgbClr>
                  </a:outerShdw>
                </a:effectLst>
              </a:rPr>
              <a:t>ερευνητών - ΑΡΙΣΤΕΙΑ</a:t>
            </a:r>
            <a:endParaRPr lang="en-US" sz="2000" b="1" dirty="0" smtClean="0">
              <a:effectLst>
                <a:outerShdw blurRad="38100" dist="38100" dir="2700000" algn="tl">
                  <a:srgbClr val="000000">
                    <a:alpha val="43137"/>
                  </a:srgbClr>
                </a:outerShdw>
              </a:effectLst>
            </a:endParaRPr>
          </a:p>
          <a:p>
            <a:pPr algn="just">
              <a:buNone/>
            </a:pPr>
            <a:endParaRPr lang="en-US" sz="1800" b="1" dirty="0" smtClean="0"/>
          </a:p>
          <a:p>
            <a:pPr algn="just">
              <a:spcBef>
                <a:spcPts val="600"/>
              </a:spcBef>
              <a:spcAft>
                <a:spcPts val="600"/>
              </a:spcAft>
              <a:buNone/>
            </a:pPr>
            <a:r>
              <a:rPr lang="el-GR" sz="1800" b="1" dirty="0" smtClean="0"/>
              <a:t>Στόχος της δράσης</a:t>
            </a:r>
          </a:p>
          <a:p>
            <a:pPr algn="just">
              <a:spcBef>
                <a:spcPts val="600"/>
              </a:spcBef>
              <a:spcAft>
                <a:spcPts val="600"/>
              </a:spcAft>
            </a:pPr>
            <a:r>
              <a:rPr lang="el-GR" sz="1600" dirty="0" smtClean="0"/>
              <a:t>Η ενίσχυση των  έμπειρων  ερευνητών ώστε να συνεχίσουν τη σταδιοδρομία τους στην Ελλάδα και να  μεταφέρουν  την τεχνογνωσία στους νέους.</a:t>
            </a:r>
          </a:p>
          <a:p>
            <a:pPr algn="just">
              <a:spcBef>
                <a:spcPts val="600"/>
              </a:spcBef>
              <a:spcAft>
                <a:spcPts val="600"/>
              </a:spcAft>
              <a:buNone/>
            </a:pPr>
            <a:r>
              <a:rPr lang="el-GR" sz="1800" b="1" dirty="0" smtClean="0"/>
              <a:t>Περιγραφή Δράσης</a:t>
            </a:r>
          </a:p>
          <a:p>
            <a:pPr algn="just">
              <a:spcBef>
                <a:spcPts val="600"/>
              </a:spcBef>
              <a:spcAft>
                <a:spcPts val="600"/>
              </a:spcAft>
            </a:pPr>
            <a:r>
              <a:rPr lang="el-GR" sz="1600" dirty="0" smtClean="0"/>
              <a:t>Η Δράση χρηματοδοτεί ερευνητικά έργα τα οποία υλοποιούνται από  ακαδημαϊκό και ερευνητικό  δυναμικό  μεσαίων και υψηλών βαθμίδων των Ανώτατων Εκπαιδευτικών Ιδρυμάτων και Ερευνητικών Κέντρων.  Τα έργα έχουν διάρκεια 1 έως 2 χρόνια και στοχεύουν στην παραγωγή ερευνητικών αποτελεσμάτων υψηλής ποιότητας με τη μορφή δημοσιεύσεων σε διεθνούς κύρους επιστημονικά περιοδικά που λειτουργούν με το σύστημα των κριτών. </a:t>
            </a:r>
          </a:p>
          <a:p>
            <a:pPr algn="just">
              <a:spcBef>
                <a:spcPts val="600"/>
              </a:spcBef>
              <a:spcAft>
                <a:spcPts val="600"/>
              </a:spcAft>
            </a:pPr>
            <a:r>
              <a:rPr lang="el-GR" sz="1600" dirty="0" smtClean="0"/>
              <a:t>Το πρόγραμμα δίνει τη δυνατότητα στα   έμπειρα  μέλη ΔΕΠ και ΕΠ να  παραμείνουν ανταγωνιστικά σε διεθνές επίπεδο, χρηματοδοτώντας   αμοιβές, αναλώσιμα, στοιχειώδη εξοπλισμό που απαιτείται για την έρευνα, καθώς και τη συμμετοχή σε συνέδρια και ενέργειες διάχυσης των ερευνητικών αποτελεσμάτων.  </a:t>
            </a:r>
          </a:p>
          <a:p>
            <a:pPr>
              <a:spcBef>
                <a:spcPts val="600"/>
              </a:spcBef>
              <a:spcAft>
                <a:spcPts val="600"/>
              </a:spcAft>
              <a:buNone/>
            </a:pPr>
            <a:r>
              <a:rPr lang="el-GR" sz="1800" dirty="0" smtClean="0"/>
              <a:t> </a:t>
            </a:r>
            <a:endParaRPr lang="el-GR" sz="1800"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10</a:t>
            </a:fld>
            <a:endParaRPr kumimoji="0"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686800" cy="1143000"/>
          </a:xfrm>
        </p:spPr>
        <p:txBody>
          <a:bodyPr/>
          <a:lstStyle/>
          <a:p>
            <a:pPr algn="ctr"/>
            <a:r>
              <a:rPr lang="el-GR" sz="2400" b="1" dirty="0" smtClean="0">
                <a:latin typeface="Tahoma" pitchFamily="34" charset="0"/>
                <a:cs typeface="Tahoma" pitchFamily="34" charset="0"/>
              </a:rPr>
              <a:t>ΔΡΑΣΕΙΣ  </a:t>
            </a:r>
            <a:r>
              <a:rPr lang="el-GR" sz="2400" b="1" dirty="0">
                <a:latin typeface="Tahoma" pitchFamily="34" charset="0"/>
                <a:cs typeface="Tahoma" pitchFamily="34" charset="0"/>
              </a:rPr>
              <a:t>ΑΝΘΡΩΠΙΝΟΥ ΔΥΝΑΜΙΚΟΥ </a:t>
            </a:r>
            <a:r>
              <a:rPr lang="el-GR" sz="2400" b="1" dirty="0">
                <a:latin typeface="Tahoma" pitchFamily="34" charset="0"/>
                <a:cs typeface="Tahoma" pitchFamily="34" charset="0"/>
              </a:rPr>
              <a:t>ΣΤΙΣ ΟΠΟΙΕΣ ΕΞΕΙΔΙΚΕΥΕΤΑΙ </a:t>
            </a:r>
            <a:r>
              <a:rPr lang="el-GR" sz="2400" b="1" dirty="0">
                <a:latin typeface="Tahoma" pitchFamily="34" charset="0"/>
                <a:cs typeface="Tahoma" pitchFamily="34" charset="0"/>
              </a:rPr>
              <a:t>Η ΓΓΕΤ ΣΤΟ ΕΠΑΝΑΔ-ΕΔΒΜ</a:t>
            </a:r>
            <a:r>
              <a:rPr lang="en-US" sz="2400" b="1" dirty="0">
                <a:latin typeface="Tahoma" pitchFamily="34" charset="0"/>
                <a:cs typeface="Tahoma" pitchFamily="34" charset="0"/>
              </a:rPr>
              <a:t> (</a:t>
            </a:r>
            <a:r>
              <a:rPr lang="en-US" sz="2400" b="1" dirty="0" smtClean="0">
                <a:latin typeface="Tahoma" pitchFamily="34" charset="0"/>
                <a:cs typeface="Tahoma" pitchFamily="34" charset="0"/>
              </a:rPr>
              <a:t>III)</a:t>
            </a:r>
            <a:r>
              <a:rPr lang="el-GR" sz="2000" b="1" dirty="0"/>
              <a:t/>
            </a:r>
            <a:br>
              <a:rPr lang="el-GR" sz="2000" b="1" dirty="0"/>
            </a:br>
            <a:endParaRPr lang="el-GR" sz="2000" dirty="0"/>
          </a:p>
        </p:txBody>
      </p:sp>
      <p:sp>
        <p:nvSpPr>
          <p:cNvPr id="3" name="2 - Θέση περιεχομένου"/>
          <p:cNvSpPr>
            <a:spLocks noGrp="1"/>
          </p:cNvSpPr>
          <p:nvPr>
            <p:ph idx="1"/>
          </p:nvPr>
        </p:nvSpPr>
        <p:spPr/>
        <p:txBody>
          <a:bodyPr/>
          <a:lstStyle/>
          <a:p>
            <a:pPr>
              <a:buNone/>
            </a:pPr>
            <a:r>
              <a:rPr lang="el-GR" sz="2000" b="1" dirty="0">
                <a:effectLst>
                  <a:outerShdw blurRad="38100" dist="38100" dir="2700000" algn="tl">
                    <a:srgbClr val="000000">
                      <a:alpha val="43137"/>
                    </a:srgbClr>
                  </a:outerShdw>
                </a:effectLst>
              </a:rPr>
              <a:t>Δράση 3: Υποτροφίες για υποψήφιους </a:t>
            </a:r>
            <a:r>
              <a:rPr lang="el-GR" sz="2000" b="1" dirty="0" smtClean="0">
                <a:effectLst>
                  <a:outerShdw blurRad="38100" dist="38100" dir="2700000" algn="tl">
                    <a:srgbClr val="000000">
                      <a:alpha val="43137"/>
                    </a:srgbClr>
                  </a:outerShdw>
                </a:effectLst>
              </a:rPr>
              <a:t>διδάκτορες</a:t>
            </a:r>
            <a:endParaRPr lang="en-US" sz="2000" b="1" dirty="0" smtClean="0">
              <a:effectLst>
                <a:outerShdw blurRad="38100" dist="38100" dir="2700000" algn="tl">
                  <a:srgbClr val="000000">
                    <a:alpha val="43137"/>
                  </a:srgbClr>
                </a:outerShdw>
              </a:effectLst>
            </a:endParaRPr>
          </a:p>
          <a:p>
            <a:pPr>
              <a:buNone/>
            </a:pPr>
            <a:endParaRPr lang="en-US" sz="2000" b="1" dirty="0" smtClean="0">
              <a:effectLst>
                <a:outerShdw blurRad="38100" dist="38100" dir="2700000" algn="tl">
                  <a:srgbClr val="000000">
                    <a:alpha val="43137"/>
                  </a:srgbClr>
                </a:outerShdw>
              </a:effectLst>
            </a:endParaRPr>
          </a:p>
          <a:p>
            <a:pPr>
              <a:spcAft>
                <a:spcPts val="600"/>
              </a:spcAft>
              <a:buNone/>
            </a:pPr>
            <a:r>
              <a:rPr lang="el-GR" sz="1800" b="1" dirty="0" smtClean="0"/>
              <a:t>Στόχος της δράσης</a:t>
            </a:r>
          </a:p>
          <a:p>
            <a:pPr algn="just">
              <a:spcAft>
                <a:spcPts val="600"/>
              </a:spcAft>
            </a:pPr>
            <a:r>
              <a:rPr lang="el-GR" sz="1600" dirty="0" smtClean="0"/>
              <a:t>Στόχος του προγράμματος είναι ο προσανατολισμός των διδακτορικών σπουδών στους τομείς προτεραιότητας, καθώς και η ανάπτυξη και διεξαγωγή έρευνας υψηλού επιπέδου στην Ελλάδα για την εκπόνηση διδακτορικών διατριβών στα πλαίσια των μεταπτυχιακών-διδακτορικών σπουδών.  </a:t>
            </a:r>
          </a:p>
          <a:p>
            <a:pPr algn="just">
              <a:spcAft>
                <a:spcPts val="600"/>
              </a:spcAft>
              <a:buNone/>
            </a:pPr>
            <a:r>
              <a:rPr lang="el-GR" sz="1800" b="1" dirty="0" smtClean="0"/>
              <a:t>Περιγραφή Δράσης</a:t>
            </a:r>
            <a:endParaRPr lang="el-GR" sz="1800" dirty="0" smtClean="0"/>
          </a:p>
          <a:p>
            <a:pPr algn="just">
              <a:spcAft>
                <a:spcPts val="600"/>
              </a:spcAft>
            </a:pPr>
            <a:r>
              <a:rPr lang="el-GR" sz="1600" dirty="0" smtClean="0"/>
              <a:t>Το πρόγραμμα χρηματοδοτεί υποψήφιους Διδάκτορες (ανεξαρτήτως εθνικότητας) κατόχους μεταπτυχιακού διπλώματος εξειδίκευσης (ΜΔΕ) για την εκπόνηση της Διδακτορικής τους διατριβής εντός των Ελληνικών Ανώτατων Εκπαιδευτικών Ιδρυμάτων.</a:t>
            </a:r>
          </a:p>
          <a:p>
            <a:pPr algn="just">
              <a:spcAft>
                <a:spcPts val="600"/>
              </a:spcAft>
            </a:pPr>
            <a:r>
              <a:rPr lang="el-GR" sz="1600" dirty="0" smtClean="0"/>
              <a:t>Η διάρκεια της υποτροφίας είναι 3 έτη και καλύπτει τα μηνιαία τροφεία και σχετικές δαπάνες αναγκαίες για την διεξαγωγή της έρευνας. </a:t>
            </a:r>
          </a:p>
          <a:p>
            <a:pPr>
              <a:spcAft>
                <a:spcPts val="600"/>
              </a:spcAft>
            </a:pPr>
            <a:endParaRPr lang="el-GR" sz="2800"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11</a:t>
            </a:fld>
            <a:endParaRPr kumimoji="0"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274638"/>
            <a:ext cx="9144000" cy="1143000"/>
          </a:xfrm>
        </p:spPr>
        <p:txBody>
          <a:bodyPr/>
          <a:lstStyle/>
          <a:p>
            <a:pPr algn="ctr"/>
            <a:r>
              <a:rPr lang="el-GR" b="1" dirty="0" smtClean="0"/>
              <a:t/>
            </a:r>
            <a:br>
              <a:rPr lang="el-GR" b="1" dirty="0" smtClean="0"/>
            </a:br>
            <a:endParaRPr lang="el-GR" dirty="0"/>
          </a:p>
        </p:txBody>
      </p:sp>
      <p:sp>
        <p:nvSpPr>
          <p:cNvPr id="3" name="2 - Θέση περιεχομένου"/>
          <p:cNvSpPr>
            <a:spLocks noGrp="1"/>
          </p:cNvSpPr>
          <p:nvPr>
            <p:ph idx="1"/>
          </p:nvPr>
        </p:nvSpPr>
        <p:spPr>
          <a:xfrm>
            <a:off x="457200" y="1340768"/>
            <a:ext cx="8229600" cy="4949825"/>
          </a:xfrm>
        </p:spPr>
        <p:txBody>
          <a:bodyPr/>
          <a:lstStyle/>
          <a:p>
            <a:pPr>
              <a:buNone/>
            </a:pPr>
            <a:r>
              <a:rPr lang="el-GR" sz="2000" b="1" dirty="0">
                <a:effectLst>
                  <a:outerShdw blurRad="38100" dist="38100" dir="2700000" algn="tl">
                    <a:srgbClr val="000000">
                      <a:alpha val="43137"/>
                    </a:srgbClr>
                  </a:outerShdw>
                </a:effectLst>
              </a:rPr>
              <a:t>Δράση 4: Πιλοτικό πρόγραμμα </a:t>
            </a:r>
            <a:r>
              <a:rPr lang="el-GR" sz="2000" b="1" dirty="0" err="1">
                <a:effectLst>
                  <a:outerShdw blurRad="38100" dist="38100" dir="2700000" algn="tl">
                    <a:srgbClr val="000000">
                      <a:alpha val="43137"/>
                    </a:srgbClr>
                  </a:outerShdw>
                </a:effectLst>
              </a:rPr>
              <a:t>Greek</a:t>
            </a:r>
            <a:r>
              <a:rPr lang="el-GR" sz="2000" b="1" dirty="0">
                <a:effectLst>
                  <a:outerShdw blurRad="38100" dist="38100" dir="2700000" algn="tl">
                    <a:srgbClr val="000000">
                      <a:alpha val="43137"/>
                    </a:srgbClr>
                  </a:outerShdw>
                </a:effectLst>
              </a:rPr>
              <a:t> </a:t>
            </a:r>
            <a:r>
              <a:rPr lang="el-GR" sz="2000" b="1" dirty="0" err="1">
                <a:effectLst>
                  <a:outerShdw blurRad="38100" dist="38100" dir="2700000" algn="tl">
                    <a:srgbClr val="000000">
                      <a:alpha val="43137"/>
                    </a:srgbClr>
                  </a:outerShdw>
                </a:effectLst>
              </a:rPr>
              <a:t>Research</a:t>
            </a:r>
            <a:r>
              <a:rPr lang="el-GR" sz="2000" b="1" dirty="0">
                <a:effectLst>
                  <a:outerShdw blurRad="38100" dist="38100" dir="2700000" algn="tl">
                    <a:srgbClr val="000000">
                      <a:alpha val="43137"/>
                    </a:srgbClr>
                  </a:outerShdw>
                </a:effectLst>
              </a:rPr>
              <a:t> </a:t>
            </a:r>
            <a:r>
              <a:rPr lang="el-GR" sz="2000" b="1" dirty="0" err="1">
                <a:effectLst>
                  <a:outerShdw blurRad="38100" dist="38100" dir="2700000" algn="tl">
                    <a:srgbClr val="000000">
                      <a:alpha val="43137"/>
                    </a:srgbClr>
                  </a:outerShdw>
                </a:effectLst>
              </a:rPr>
              <a:t>Chairs</a:t>
            </a:r>
            <a:r>
              <a:rPr lang="el-GR" sz="2000" b="1" dirty="0">
                <a:effectLst>
                  <a:outerShdw blurRad="38100" dist="38100" dir="2700000" algn="tl">
                    <a:srgbClr val="000000">
                      <a:alpha val="43137"/>
                    </a:srgbClr>
                  </a:outerShdw>
                </a:effectLst>
              </a:rPr>
              <a:t> </a:t>
            </a:r>
            <a:endParaRPr lang="en-US" sz="2000" b="1" dirty="0" smtClean="0">
              <a:effectLst>
                <a:outerShdw blurRad="38100" dist="38100" dir="2700000" algn="tl">
                  <a:srgbClr val="000000">
                    <a:alpha val="43137"/>
                  </a:srgbClr>
                </a:outerShdw>
              </a:effectLst>
            </a:endParaRPr>
          </a:p>
          <a:p>
            <a:pPr>
              <a:buNone/>
            </a:pPr>
            <a:endParaRPr lang="en-US" sz="2000" b="1" dirty="0" smtClean="0">
              <a:effectLst>
                <a:outerShdw blurRad="38100" dist="38100" dir="2700000" algn="tl">
                  <a:srgbClr val="000000">
                    <a:alpha val="43137"/>
                  </a:srgbClr>
                </a:outerShdw>
              </a:effectLst>
            </a:endParaRPr>
          </a:p>
          <a:p>
            <a:pPr>
              <a:spcAft>
                <a:spcPts val="600"/>
              </a:spcAft>
              <a:buNone/>
            </a:pPr>
            <a:r>
              <a:rPr lang="el-GR" sz="1800" b="1" dirty="0" smtClean="0"/>
              <a:t>Στόχος της δράσης</a:t>
            </a:r>
          </a:p>
          <a:p>
            <a:pPr algn="just">
              <a:spcAft>
                <a:spcPts val="600"/>
              </a:spcAft>
            </a:pPr>
            <a:r>
              <a:rPr lang="el-GR" sz="1600" dirty="0" smtClean="0"/>
              <a:t>Στόχος της δράσης είναι η προσέλκυση διεθνούς εμβέλειας ερευνητικού προσωπικού στα Ελληνικά Ερευνητικά Κέντρα και η ενίσχυση της ποιότητας της έρευνας στα Ιδρύματα υποδοχής. </a:t>
            </a:r>
          </a:p>
          <a:p>
            <a:pPr algn="just">
              <a:spcAft>
                <a:spcPts val="600"/>
              </a:spcAft>
            </a:pPr>
            <a:r>
              <a:rPr lang="el-GR" sz="1600" dirty="0" smtClean="0"/>
              <a:t>Επιμέρους στόχος του προγράμματος είναι ο επαναπατρισμός σημαντικών Ελλήνων ερευνητών οι οποίοι εργάζονται σε Ιδρύματα του εξωτερικού. Η ελληνική εθνικότητα δεν αποτελεί όμως προϋπόθεση ή κριτήριο επιλογής.</a:t>
            </a:r>
          </a:p>
          <a:p>
            <a:pPr algn="just">
              <a:spcAft>
                <a:spcPts val="600"/>
              </a:spcAft>
              <a:buNone/>
            </a:pPr>
            <a:r>
              <a:rPr lang="el-GR" sz="1800" b="1" dirty="0" smtClean="0"/>
              <a:t>Περιγραφή Δράσης</a:t>
            </a:r>
          </a:p>
          <a:p>
            <a:pPr algn="just">
              <a:spcAft>
                <a:spcPts val="600"/>
              </a:spcAft>
            </a:pPr>
            <a:r>
              <a:rPr lang="el-GR" sz="1600" dirty="0" smtClean="0"/>
              <a:t>Το πρόγραμμα χρηματοδοτεί ακαδημαϊκούς ή ερευνητές με διεθνή αναγνώριση και με ηγετικό ρόλο στον τομέα τους για να εργασθούν για μία τριετία σε Ελληνικά Ερευνητικά Κέντρα με στόχο τη διεξαγωγή έρευνας. </a:t>
            </a:r>
          </a:p>
          <a:p>
            <a:pPr algn="just">
              <a:spcAft>
                <a:spcPts val="600"/>
              </a:spcAft>
            </a:pPr>
            <a:r>
              <a:rPr lang="el-GR" sz="1600" dirty="0" smtClean="0"/>
              <a:t>Το πρόγραμμα καλύπτει τη μισθοδοσία τους σε επίπεδα ανταγωνιστικά με το εξωτερικό και προσφέρει χρηματοδότηση για την υλοποίηση ενός ερευνητικού έργου.</a:t>
            </a:r>
          </a:p>
          <a:p>
            <a:pPr>
              <a:spcAft>
                <a:spcPts val="600"/>
              </a:spcAft>
            </a:pPr>
            <a:endParaRPr lang="el-GR"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12</a:t>
            </a:fld>
            <a:endParaRPr kumimoji="0" lang="en-US"/>
          </a:p>
        </p:txBody>
      </p:sp>
      <p:sp>
        <p:nvSpPr>
          <p:cNvPr id="7" name="1 - Τίτλος"/>
          <p:cNvSpPr txBox="1">
            <a:spLocks/>
          </p:cNvSpPr>
          <p:nvPr/>
        </p:nvSpPr>
        <p:spPr>
          <a:xfrm>
            <a:off x="0" y="260648"/>
            <a:ext cx="9144000" cy="1143000"/>
          </a:xfrm>
          <a:prstGeom prst="rect">
            <a:avLst/>
          </a:prstGeom>
        </p:spPr>
        <p:txBody>
          <a:bodyP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Arial" charset="0"/>
              </a:defRPr>
            </a:lvl2pPr>
            <a:lvl3pPr algn="l" rtl="0" eaLnBrk="0" fontAlgn="base" hangingPunct="0">
              <a:spcBef>
                <a:spcPct val="0"/>
              </a:spcBef>
              <a:spcAft>
                <a:spcPct val="0"/>
              </a:spcAft>
              <a:defRPr sz="4000">
                <a:solidFill>
                  <a:schemeClr val="bg1"/>
                </a:solidFill>
                <a:latin typeface="Arial" charset="0"/>
              </a:defRPr>
            </a:lvl3pPr>
            <a:lvl4pPr algn="l" rtl="0" eaLnBrk="0" fontAlgn="base" hangingPunct="0">
              <a:spcBef>
                <a:spcPct val="0"/>
              </a:spcBef>
              <a:spcAft>
                <a:spcPct val="0"/>
              </a:spcAft>
              <a:defRPr sz="4000">
                <a:solidFill>
                  <a:schemeClr val="bg1"/>
                </a:solidFill>
                <a:latin typeface="Arial" charset="0"/>
              </a:defRPr>
            </a:lvl4pPr>
            <a:lvl5pPr algn="l" rtl="0" eaLnBrk="0" fontAlgn="base" hangingPunct="0">
              <a:spcBef>
                <a:spcPct val="0"/>
              </a:spcBef>
              <a:spcAft>
                <a:spcPct val="0"/>
              </a:spcAft>
              <a:defRPr sz="4000">
                <a:solidFill>
                  <a:schemeClr val="bg1"/>
                </a:solidFill>
                <a:latin typeface="Arial" charset="0"/>
              </a:defRPr>
            </a:lvl5pPr>
            <a:lvl6pPr marL="457200" algn="l" rtl="0" eaLnBrk="1" fontAlgn="base" hangingPunct="1">
              <a:spcBef>
                <a:spcPct val="0"/>
              </a:spcBef>
              <a:spcAft>
                <a:spcPct val="0"/>
              </a:spcAft>
              <a:defRPr sz="4000">
                <a:solidFill>
                  <a:schemeClr val="bg1"/>
                </a:solidFill>
                <a:latin typeface="Arial" charset="0"/>
              </a:defRPr>
            </a:lvl6pPr>
            <a:lvl7pPr marL="914400" algn="l" rtl="0" eaLnBrk="1" fontAlgn="base" hangingPunct="1">
              <a:spcBef>
                <a:spcPct val="0"/>
              </a:spcBef>
              <a:spcAft>
                <a:spcPct val="0"/>
              </a:spcAft>
              <a:defRPr sz="4000">
                <a:solidFill>
                  <a:schemeClr val="bg1"/>
                </a:solidFill>
                <a:latin typeface="Arial" charset="0"/>
              </a:defRPr>
            </a:lvl7pPr>
            <a:lvl8pPr marL="1371600" algn="l" rtl="0" eaLnBrk="1" fontAlgn="base" hangingPunct="1">
              <a:spcBef>
                <a:spcPct val="0"/>
              </a:spcBef>
              <a:spcAft>
                <a:spcPct val="0"/>
              </a:spcAft>
              <a:defRPr sz="4000">
                <a:solidFill>
                  <a:schemeClr val="bg1"/>
                </a:solidFill>
                <a:latin typeface="Arial" charset="0"/>
              </a:defRPr>
            </a:lvl8pPr>
            <a:lvl9pPr marL="1828800" algn="l" rtl="0" eaLnBrk="1" fontAlgn="base" hangingPunct="1">
              <a:spcBef>
                <a:spcPct val="0"/>
              </a:spcBef>
              <a:spcAft>
                <a:spcPct val="0"/>
              </a:spcAft>
              <a:defRPr sz="4000">
                <a:solidFill>
                  <a:schemeClr val="bg1"/>
                </a:solidFill>
                <a:latin typeface="Arial" charset="0"/>
              </a:defRPr>
            </a:lvl9pPr>
          </a:lstStyle>
          <a:p>
            <a:pPr algn="ctr"/>
            <a:r>
              <a:rPr lang="el-GR" b="1" kern="0" smtClean="0"/>
              <a:t/>
            </a:r>
            <a:br>
              <a:rPr lang="el-GR" b="1" kern="0" smtClean="0"/>
            </a:br>
            <a:endParaRPr lang="el-GR" kern="0" dirty="0"/>
          </a:p>
        </p:txBody>
      </p:sp>
      <p:sp>
        <p:nvSpPr>
          <p:cNvPr id="8" name="Rectangle 7"/>
          <p:cNvSpPr/>
          <p:nvPr/>
        </p:nvSpPr>
        <p:spPr>
          <a:xfrm>
            <a:off x="539553" y="284455"/>
            <a:ext cx="8352928" cy="1200329"/>
          </a:xfrm>
          <a:prstGeom prst="rect">
            <a:avLst/>
          </a:prstGeom>
        </p:spPr>
        <p:txBody>
          <a:bodyPr wrap="square">
            <a:spAutoFit/>
          </a:bodyPr>
          <a:lstStyle/>
          <a:p>
            <a:pPr algn="ctr"/>
            <a:r>
              <a:rPr lang="el-GR" sz="2400" b="1" dirty="0" smtClean="0">
                <a:solidFill>
                  <a:schemeClr val="bg1"/>
                </a:solidFill>
                <a:latin typeface="Tahoma" pitchFamily="34" charset="0"/>
                <a:cs typeface="Tahoma" pitchFamily="34" charset="0"/>
              </a:rPr>
              <a:t>ΔΡΑΣΕΙΣ  </a:t>
            </a:r>
            <a:r>
              <a:rPr lang="el-GR" sz="2400" b="1" dirty="0">
                <a:solidFill>
                  <a:schemeClr val="bg1"/>
                </a:solidFill>
                <a:latin typeface="Tahoma" pitchFamily="34" charset="0"/>
                <a:cs typeface="Tahoma" pitchFamily="34" charset="0"/>
              </a:rPr>
              <a:t>ΑΝΘΡΩΠΙΝΟΥ ΔΥΝΑΜΙΚΟΥ </a:t>
            </a:r>
            <a:r>
              <a:rPr lang="el-GR" sz="2400" b="1" dirty="0">
                <a:solidFill>
                  <a:schemeClr val="bg1"/>
                </a:solidFill>
                <a:latin typeface="Tahoma" pitchFamily="34" charset="0"/>
                <a:cs typeface="Tahoma" pitchFamily="34" charset="0"/>
              </a:rPr>
              <a:t>ΣΤΙΣ ΟΠΟΙΕΣ ΕΞΕΙΔΙΚΕΥΕΤΑΙ</a:t>
            </a:r>
            <a:r>
              <a:rPr lang="el-GR" sz="2400" b="1" dirty="0" smtClean="0">
                <a:solidFill>
                  <a:schemeClr val="bg1"/>
                </a:solidFill>
                <a:latin typeface="Tahoma" pitchFamily="34" charset="0"/>
                <a:cs typeface="Tahoma" pitchFamily="34" charset="0"/>
              </a:rPr>
              <a:t> </a:t>
            </a:r>
            <a:r>
              <a:rPr lang="el-GR" sz="2400" b="1" dirty="0">
                <a:solidFill>
                  <a:schemeClr val="bg1"/>
                </a:solidFill>
                <a:latin typeface="Tahoma" pitchFamily="34" charset="0"/>
                <a:cs typeface="Tahoma" pitchFamily="34" charset="0"/>
              </a:rPr>
              <a:t>Η ΓΓΕΤ ΣΤΟ ΕΠΑΝΑΔ-ΕΔΒΜ</a:t>
            </a:r>
            <a:r>
              <a:rPr lang="en-US" sz="2400" b="1" dirty="0">
                <a:solidFill>
                  <a:schemeClr val="bg1"/>
                </a:solidFill>
                <a:latin typeface="Tahoma" pitchFamily="34" charset="0"/>
                <a:cs typeface="Tahoma" pitchFamily="34" charset="0"/>
              </a:rPr>
              <a:t> </a:t>
            </a:r>
            <a:r>
              <a:rPr lang="en-US" sz="2400" b="1" dirty="0" smtClean="0">
                <a:solidFill>
                  <a:schemeClr val="bg1"/>
                </a:solidFill>
                <a:latin typeface="Tahoma" pitchFamily="34" charset="0"/>
                <a:cs typeface="Tahoma" pitchFamily="34" charset="0"/>
              </a:rPr>
              <a:t>(IV)</a:t>
            </a:r>
            <a:r>
              <a:rPr lang="el-GR" sz="2400" b="1" dirty="0">
                <a:solidFill>
                  <a:schemeClr val="bg1"/>
                </a:solidFill>
              </a:rPr>
              <a:t/>
            </a:r>
            <a:br>
              <a:rPr lang="el-GR" sz="2400" b="1" dirty="0">
                <a:solidFill>
                  <a:schemeClr val="bg1"/>
                </a:solidFill>
              </a:rPr>
            </a:br>
            <a:endParaRPr lang="el-GR" sz="24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41784"/>
            <a:ext cx="8229600" cy="1143000"/>
          </a:xfrm>
        </p:spPr>
        <p:txBody>
          <a:bodyPr/>
          <a:lstStyle/>
          <a:p>
            <a:pPr algn="ctr"/>
            <a:r>
              <a:rPr lang="el-GR" sz="2400" b="1" dirty="0" smtClean="0">
                <a:latin typeface="Tahoma" pitchFamily="34" charset="0"/>
                <a:cs typeface="Tahoma" pitchFamily="34" charset="0"/>
              </a:rPr>
              <a:t>ΔΡΑΣΕΙΣ  </a:t>
            </a:r>
            <a:r>
              <a:rPr lang="el-GR" sz="2400" b="1" dirty="0">
                <a:latin typeface="Tahoma" pitchFamily="34" charset="0"/>
                <a:cs typeface="Tahoma" pitchFamily="34" charset="0"/>
              </a:rPr>
              <a:t>ΑΝΘΡΩΠΙΝΟΥ ΔΥΝΑΜΙΚΟΥ </a:t>
            </a:r>
            <a:r>
              <a:rPr lang="el-GR" sz="2400" b="1" dirty="0">
                <a:latin typeface="Tahoma" pitchFamily="34" charset="0"/>
                <a:cs typeface="Tahoma" pitchFamily="34" charset="0"/>
              </a:rPr>
              <a:t>ΣΤΙΣ ΟΠΟΙΕΣ ΕΞΕΙΔΙΚΕΥΕΤΑΙ </a:t>
            </a:r>
            <a:r>
              <a:rPr lang="el-GR" sz="2400" b="1" dirty="0">
                <a:latin typeface="Tahoma" pitchFamily="34" charset="0"/>
                <a:cs typeface="Tahoma" pitchFamily="34" charset="0"/>
              </a:rPr>
              <a:t>Η ΓΓΕΤ ΣΤΟ ΕΠΑΝΑΔ-ΕΔΒΜ</a:t>
            </a:r>
            <a:r>
              <a:rPr lang="en-US" sz="2400" b="1" dirty="0">
                <a:latin typeface="Tahoma" pitchFamily="34" charset="0"/>
                <a:cs typeface="Tahoma" pitchFamily="34" charset="0"/>
              </a:rPr>
              <a:t> </a:t>
            </a:r>
            <a:r>
              <a:rPr lang="en-US" sz="2400" b="1" dirty="0" smtClean="0">
                <a:latin typeface="Tahoma" pitchFamily="34" charset="0"/>
                <a:cs typeface="Tahoma" pitchFamily="34" charset="0"/>
              </a:rPr>
              <a:t>(V)</a:t>
            </a:r>
            <a:endParaRPr lang="el-GR" sz="2400" dirty="0"/>
          </a:p>
        </p:txBody>
      </p:sp>
      <p:sp>
        <p:nvSpPr>
          <p:cNvPr id="3" name="2 - Θέση περιεχομένου"/>
          <p:cNvSpPr>
            <a:spLocks noGrp="1"/>
          </p:cNvSpPr>
          <p:nvPr>
            <p:ph idx="1"/>
          </p:nvPr>
        </p:nvSpPr>
        <p:spPr/>
        <p:txBody>
          <a:bodyPr/>
          <a:lstStyle/>
          <a:p>
            <a:pPr>
              <a:buNone/>
            </a:pPr>
            <a:r>
              <a:rPr lang="el-GR" sz="2000" b="1" dirty="0">
                <a:effectLst>
                  <a:outerShdw blurRad="38100" dist="38100" dir="2700000" algn="tl">
                    <a:srgbClr val="000000">
                      <a:alpha val="43137"/>
                    </a:srgbClr>
                  </a:outerShdw>
                </a:effectLst>
              </a:rPr>
              <a:t>Δράση 5: Ενίσχυση </a:t>
            </a:r>
            <a:r>
              <a:rPr lang="el-GR" sz="2000" b="1" dirty="0" err="1" smtClean="0">
                <a:effectLst>
                  <a:outerShdw blurRad="38100" dist="38100" dir="2700000" algn="tl">
                    <a:srgbClr val="000000">
                      <a:alpha val="43137"/>
                    </a:srgbClr>
                  </a:outerShdw>
                </a:effectLst>
              </a:rPr>
              <a:t>μετα</a:t>
            </a:r>
            <a:r>
              <a:rPr lang="en-US" sz="2000" b="1" dirty="0" smtClean="0">
                <a:effectLst>
                  <a:outerShdw blurRad="38100" dist="38100" dir="2700000" algn="tl">
                    <a:srgbClr val="000000">
                      <a:alpha val="43137"/>
                    </a:srgbClr>
                  </a:outerShdw>
                </a:effectLst>
              </a:rPr>
              <a:t>-</a:t>
            </a:r>
            <a:r>
              <a:rPr lang="el-GR" sz="2000" b="1" dirty="0" smtClean="0">
                <a:effectLst>
                  <a:outerShdw blurRad="38100" dist="38100" dir="2700000" algn="tl">
                    <a:srgbClr val="000000">
                      <a:alpha val="43137"/>
                    </a:srgbClr>
                  </a:outerShdw>
                </a:effectLst>
              </a:rPr>
              <a:t>διδακτόρων ερευνητών</a:t>
            </a:r>
            <a:endParaRPr lang="en-US" sz="2000" b="1" dirty="0" smtClean="0">
              <a:effectLst>
                <a:outerShdw blurRad="38100" dist="38100" dir="2700000" algn="tl">
                  <a:srgbClr val="000000">
                    <a:alpha val="43137"/>
                  </a:srgbClr>
                </a:outerShdw>
              </a:effectLst>
            </a:endParaRPr>
          </a:p>
          <a:p>
            <a:pPr>
              <a:buNone/>
            </a:pPr>
            <a:endParaRPr lang="en-US" sz="2000" b="1" dirty="0" smtClean="0"/>
          </a:p>
          <a:p>
            <a:pPr>
              <a:spcBef>
                <a:spcPts val="600"/>
              </a:spcBef>
              <a:spcAft>
                <a:spcPts val="600"/>
              </a:spcAft>
              <a:buNone/>
            </a:pPr>
            <a:r>
              <a:rPr lang="el-GR" sz="1800" b="1" dirty="0" smtClean="0"/>
              <a:t>Στόχος της δράσης</a:t>
            </a:r>
          </a:p>
          <a:p>
            <a:pPr algn="just">
              <a:spcBef>
                <a:spcPts val="600"/>
              </a:spcBef>
              <a:spcAft>
                <a:spcPts val="600"/>
              </a:spcAft>
            </a:pPr>
            <a:r>
              <a:rPr lang="el-GR" sz="1600" dirty="0" smtClean="0"/>
              <a:t>Κύριος στόχος της δράσης είναι η ενίσχυση </a:t>
            </a:r>
            <a:r>
              <a:rPr lang="el-GR" sz="1600" dirty="0" err="1" smtClean="0"/>
              <a:t>μετα</a:t>
            </a:r>
            <a:r>
              <a:rPr lang="en-US" sz="1600" dirty="0"/>
              <a:t>-</a:t>
            </a:r>
            <a:r>
              <a:rPr lang="el-GR" sz="1600" dirty="0" smtClean="0"/>
              <a:t>διδακτόρων ερευνητών/τριών για την προαγωγή της έρευνας και την απόκτηση νέων ερευνητικών δεξιοτήτων, που θα αναβαθμίσουν τις προοπτικές της επαγγελματικής τους εξέλιξης σε οποιονδήποτε τομέα και θα βοηθήσουν στην επανεκκίνηση της καριέρας τους μετά από διακοπή. </a:t>
            </a:r>
          </a:p>
          <a:p>
            <a:pPr algn="just">
              <a:spcBef>
                <a:spcPts val="600"/>
              </a:spcBef>
              <a:spcAft>
                <a:spcPts val="600"/>
              </a:spcAft>
            </a:pPr>
            <a:r>
              <a:rPr lang="el-GR" sz="1600" dirty="0" smtClean="0"/>
              <a:t>Στόχος είναι επίσης η συγκράτηση Ελλήνων ερευνητών και η προσέλκυση </a:t>
            </a:r>
            <a:r>
              <a:rPr lang="el-GR" sz="1600" dirty="0" err="1" smtClean="0"/>
              <a:t>μετα</a:t>
            </a:r>
            <a:r>
              <a:rPr lang="en-US" sz="1600" dirty="0" smtClean="0"/>
              <a:t>-</a:t>
            </a:r>
            <a:r>
              <a:rPr lang="el-GR" sz="1600" dirty="0" smtClean="0"/>
              <a:t>διδακτόρων από το εξωτερικό καθώς και η σύνδεση της έρευνας με τις ανάγκες των επιχειρήσεων μέσα από την επιλογή κατάλληλης θεματολογίας.</a:t>
            </a:r>
          </a:p>
          <a:p>
            <a:pPr algn="just">
              <a:spcBef>
                <a:spcPts val="600"/>
              </a:spcBef>
              <a:spcAft>
                <a:spcPts val="600"/>
              </a:spcAft>
              <a:buNone/>
            </a:pPr>
            <a:r>
              <a:rPr lang="el-GR" sz="1800" b="1" dirty="0" smtClean="0"/>
              <a:t>Περιγραφή Δράσης</a:t>
            </a:r>
          </a:p>
          <a:p>
            <a:pPr algn="just">
              <a:spcBef>
                <a:spcPts val="600"/>
              </a:spcBef>
              <a:spcAft>
                <a:spcPts val="600"/>
              </a:spcAft>
            </a:pPr>
            <a:r>
              <a:rPr lang="el-GR" sz="1600" dirty="0" smtClean="0"/>
              <a:t>Χρηματοδοτούνται κάτοχοι διδακτορικού διπλώματος της Ελλάδος ή του  εξωτερικού για τη διεξαγωγή ερευνητικού έργου διάρκειας 2 -3 ετών. Προτεραιότητα θα δοθεί σε ερευνητικά θέματα που μπορούν να αξιοποιηθούν εμπορικά.</a:t>
            </a:r>
          </a:p>
          <a:p>
            <a:pPr marL="0" indent="0">
              <a:spcBef>
                <a:spcPts val="600"/>
              </a:spcBef>
              <a:spcAft>
                <a:spcPts val="600"/>
              </a:spcAft>
              <a:buNone/>
            </a:pPr>
            <a:endParaRPr lang="el-GR" sz="1600" dirty="0" smtClean="0"/>
          </a:p>
          <a:p>
            <a:endParaRPr lang="el-GR"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13</a:t>
            </a:fld>
            <a:endParaRPr kumimoji="0"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341784"/>
            <a:ext cx="9144000" cy="1143000"/>
          </a:xfrm>
        </p:spPr>
        <p:txBody>
          <a:bodyPr/>
          <a:lstStyle/>
          <a:p>
            <a:pPr algn="ctr"/>
            <a:r>
              <a:rPr lang="el-GR" sz="2400" b="1" dirty="0" smtClean="0">
                <a:latin typeface="Tahoma" pitchFamily="34" charset="0"/>
                <a:cs typeface="Tahoma" pitchFamily="34" charset="0"/>
              </a:rPr>
              <a:t>ΔΡΑΣΕΙΣ  </a:t>
            </a:r>
            <a:r>
              <a:rPr lang="el-GR" sz="2400" b="1" dirty="0">
                <a:latin typeface="Tahoma" pitchFamily="34" charset="0"/>
                <a:cs typeface="Tahoma" pitchFamily="34" charset="0"/>
              </a:rPr>
              <a:t>ΑΝΘΡΩΠΙΝΟΥ ΔΥΝΑΜΙΚΟΥ </a:t>
            </a:r>
            <a:r>
              <a:rPr lang="el-GR" sz="2400" b="1" dirty="0">
                <a:latin typeface="Tahoma" pitchFamily="34" charset="0"/>
                <a:cs typeface="Tahoma" pitchFamily="34" charset="0"/>
              </a:rPr>
              <a:t>ΣΤΙΣ ΟΠΟΙΕΣ ΕΞΕΙΔΙΚΕΥΕΤΑΙ </a:t>
            </a:r>
            <a:r>
              <a:rPr lang="el-GR" sz="2400" b="1" dirty="0">
                <a:latin typeface="Tahoma" pitchFamily="34" charset="0"/>
                <a:cs typeface="Tahoma" pitchFamily="34" charset="0"/>
              </a:rPr>
              <a:t>Η ΓΓΕΤ ΣΤΟ ΕΠΑΝΑΔ-ΕΔΒΜ</a:t>
            </a:r>
            <a:r>
              <a:rPr lang="en-US" sz="2400" b="1" dirty="0">
                <a:latin typeface="Tahoma" pitchFamily="34" charset="0"/>
                <a:cs typeface="Tahoma" pitchFamily="34" charset="0"/>
              </a:rPr>
              <a:t> (</a:t>
            </a:r>
            <a:r>
              <a:rPr lang="en-US" sz="2400" b="1" dirty="0" smtClean="0">
                <a:latin typeface="Tahoma" pitchFamily="34" charset="0"/>
                <a:cs typeface="Tahoma" pitchFamily="34" charset="0"/>
              </a:rPr>
              <a:t>VI)</a:t>
            </a:r>
            <a:endParaRPr lang="el-GR" sz="2400" dirty="0"/>
          </a:p>
        </p:txBody>
      </p:sp>
      <p:sp>
        <p:nvSpPr>
          <p:cNvPr id="3" name="2 - Θέση περιεχομένου"/>
          <p:cNvSpPr>
            <a:spLocks noGrp="1"/>
          </p:cNvSpPr>
          <p:nvPr>
            <p:ph idx="1"/>
          </p:nvPr>
        </p:nvSpPr>
        <p:spPr/>
        <p:txBody>
          <a:bodyPr/>
          <a:lstStyle/>
          <a:p>
            <a:pPr>
              <a:buNone/>
            </a:pPr>
            <a:r>
              <a:rPr lang="el-GR" sz="2000" b="1" dirty="0">
                <a:effectLst>
                  <a:outerShdw blurRad="38100" dist="38100" dir="2700000" algn="tl">
                    <a:srgbClr val="000000">
                      <a:alpha val="43137"/>
                    </a:srgbClr>
                  </a:outerShdw>
                </a:effectLst>
              </a:rPr>
              <a:t>Δράση 6: Χρηματοδότηση προτάσεων ERC και </a:t>
            </a:r>
            <a:r>
              <a:rPr lang="el-GR" sz="2000" b="1" dirty="0" err="1">
                <a:effectLst>
                  <a:outerShdw blurRad="38100" dist="38100" dir="2700000" algn="tl">
                    <a:srgbClr val="000000">
                      <a:alpha val="43137"/>
                    </a:srgbClr>
                  </a:outerShdw>
                </a:effectLst>
              </a:rPr>
              <a:t>Marie</a:t>
            </a:r>
            <a:r>
              <a:rPr lang="el-GR" sz="2000" b="1" dirty="0">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		    </a:t>
            </a:r>
            <a:r>
              <a:rPr lang="el-GR" sz="2000" b="1" dirty="0" err="1" smtClean="0">
                <a:effectLst>
                  <a:outerShdw blurRad="38100" dist="38100" dir="2700000" algn="tl">
                    <a:srgbClr val="000000">
                      <a:alpha val="43137"/>
                    </a:srgbClr>
                  </a:outerShdw>
                </a:effectLst>
              </a:rPr>
              <a:t>Skłodowska</a:t>
            </a:r>
            <a:r>
              <a:rPr lang="el-GR" sz="2000" b="1" dirty="0" smtClean="0">
                <a:effectLst>
                  <a:outerShdw blurRad="38100" dist="38100" dir="2700000" algn="tl">
                    <a:srgbClr val="000000">
                      <a:alpha val="43137"/>
                    </a:srgbClr>
                  </a:outerShdw>
                </a:effectLst>
              </a:rPr>
              <a:t>-</a:t>
            </a:r>
            <a:r>
              <a:rPr lang="el-GR" sz="2000" b="1" dirty="0" err="1" smtClean="0">
                <a:effectLst>
                  <a:outerShdw blurRad="38100" dist="38100" dir="2700000" algn="tl">
                    <a:srgbClr val="000000">
                      <a:alpha val="43137"/>
                    </a:srgbClr>
                  </a:outerShdw>
                </a:effectLst>
              </a:rPr>
              <a:t>Curie</a:t>
            </a:r>
            <a:endParaRPr lang="en-US" sz="2000" b="1" dirty="0" smtClean="0">
              <a:effectLst>
                <a:outerShdw blurRad="38100" dist="38100" dir="2700000" algn="tl">
                  <a:srgbClr val="000000">
                    <a:alpha val="43137"/>
                  </a:srgbClr>
                </a:outerShdw>
              </a:effectLst>
            </a:endParaRPr>
          </a:p>
          <a:p>
            <a:pPr>
              <a:buNone/>
            </a:pPr>
            <a:endParaRPr lang="en-US" sz="2000" b="1" dirty="0" smtClean="0"/>
          </a:p>
          <a:p>
            <a:pPr>
              <a:spcBef>
                <a:spcPts val="600"/>
              </a:spcBef>
              <a:spcAft>
                <a:spcPts val="600"/>
              </a:spcAft>
              <a:buNone/>
            </a:pPr>
            <a:r>
              <a:rPr lang="el-GR" sz="1800" b="1" dirty="0" smtClean="0"/>
              <a:t>Στόχος της δράσης</a:t>
            </a:r>
          </a:p>
          <a:p>
            <a:pPr algn="just">
              <a:spcBef>
                <a:spcPts val="600"/>
              </a:spcBef>
              <a:spcAft>
                <a:spcPts val="600"/>
              </a:spcAft>
            </a:pPr>
            <a:r>
              <a:rPr lang="el-GR" sz="1600" dirty="0" smtClean="0"/>
              <a:t>Στόχος της δράσης είναι η προώθηση της αριστείας στην έρευνα με την ενίσχυση διακεκριμένων ερευνητών για να υλοποιήσουν έρευνα υψηλού επιπέδου  και διεθνώς ανταγωνιστική ανεξαρτήτως  αντικειμένου.</a:t>
            </a:r>
          </a:p>
          <a:p>
            <a:pPr algn="just">
              <a:spcBef>
                <a:spcPts val="600"/>
              </a:spcBef>
              <a:spcAft>
                <a:spcPts val="600"/>
              </a:spcAft>
              <a:buNone/>
            </a:pPr>
            <a:r>
              <a:rPr lang="el-GR" sz="1800" b="1" dirty="0" smtClean="0"/>
              <a:t>Περιγραφή της Δράσης</a:t>
            </a:r>
          </a:p>
          <a:p>
            <a:pPr algn="just">
              <a:spcBef>
                <a:spcPts val="600"/>
              </a:spcBef>
              <a:spcAft>
                <a:spcPts val="600"/>
              </a:spcAft>
            </a:pPr>
            <a:r>
              <a:rPr lang="el-GR" sz="1600" dirty="0" smtClean="0"/>
              <a:t>Χρηματοδοτούνται ερευνητικές προτάσεις Ελλήνων ερευνητών υψηλής ποιότητας  οι οποίες έχουν αξιολογηθεί θετικά σε προσκλήσεις του  </a:t>
            </a:r>
            <a:r>
              <a:rPr lang="en-US" sz="1600" dirty="0" smtClean="0"/>
              <a:t>ERC </a:t>
            </a:r>
            <a:r>
              <a:rPr lang="el-GR" sz="1600" dirty="0" smtClean="0"/>
              <a:t>και  του προγράμματος </a:t>
            </a:r>
            <a:r>
              <a:rPr lang="en-US" sz="1600" dirty="0" smtClean="0"/>
              <a:t>Marie </a:t>
            </a:r>
            <a:r>
              <a:rPr lang="en-US" sz="1600" dirty="0" err="1" smtClean="0"/>
              <a:t>Sk</a:t>
            </a:r>
            <a:r>
              <a:rPr lang="el-GR" sz="1600" dirty="0" smtClean="0"/>
              <a:t>ł</a:t>
            </a:r>
            <a:r>
              <a:rPr lang="en-US" sz="1600" dirty="0" err="1" smtClean="0"/>
              <a:t>odowska</a:t>
            </a:r>
            <a:r>
              <a:rPr lang="el-GR" sz="1600" dirty="0" smtClean="0"/>
              <a:t>-</a:t>
            </a:r>
            <a:r>
              <a:rPr lang="en-US" sz="1600" dirty="0" smtClean="0"/>
              <a:t>Curie </a:t>
            </a:r>
            <a:r>
              <a:rPr lang="el-GR" sz="1600" dirty="0" smtClean="0"/>
              <a:t>αλλά δεν χρηματοδοτήθηκαν εξαιτίας περιορισμών στους προϋπολογισμούς.</a:t>
            </a:r>
          </a:p>
          <a:p>
            <a:endParaRPr lang="el-GR"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14</a:t>
            </a:fld>
            <a:endParaRPr kumimoji="0"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468313" y="1844675"/>
            <a:ext cx="8207375" cy="1200329"/>
          </a:xfrm>
          <a:prstGeom prst="rect">
            <a:avLst/>
          </a:prstGeom>
        </p:spPr>
        <p:txBody>
          <a:bodyPr>
            <a:spAutoFit/>
          </a:bodyPr>
          <a:lstStyle/>
          <a:p>
            <a:pPr algn="ctr">
              <a:defRPr/>
            </a:pPr>
            <a:endParaRPr lang="el-GR" sz="3600" b="1" dirty="0">
              <a:solidFill>
                <a:schemeClr val="tx2"/>
              </a:solidFill>
              <a:effectLst>
                <a:outerShdw blurRad="38100" dist="38100" dir="2700000" algn="tl">
                  <a:srgbClr val="C0C0C0"/>
                </a:outerShdw>
              </a:effectLst>
              <a:latin typeface="Calibri" pitchFamily="34" charset="0"/>
              <a:ea typeface="+mj-ea"/>
              <a:cs typeface="Arial" charset="0"/>
            </a:endParaRPr>
          </a:p>
          <a:p>
            <a:pPr algn="ctr">
              <a:defRPr/>
            </a:pPr>
            <a:r>
              <a:rPr lang="el-GR" sz="3600" b="1" dirty="0">
                <a:solidFill>
                  <a:schemeClr val="tx1">
                    <a:lumMod val="40000"/>
                    <a:lumOff val="60000"/>
                  </a:schemeClr>
                </a:solidFill>
                <a:effectLst>
                  <a:outerShdw blurRad="38100" dist="38100" dir="2700000" algn="tl">
                    <a:srgbClr val="C0C0C0"/>
                  </a:outerShdw>
                </a:effectLst>
                <a:latin typeface="Calibri" pitchFamily="34" charset="0"/>
                <a:ea typeface="+mj-ea"/>
                <a:cs typeface="Arial" charset="0"/>
              </a:rPr>
              <a:t>Ευχαριστώ </a:t>
            </a:r>
            <a:r>
              <a:rPr lang="el-GR" sz="3600" b="1" dirty="0" smtClean="0">
                <a:solidFill>
                  <a:schemeClr val="tx1">
                    <a:lumMod val="40000"/>
                    <a:lumOff val="60000"/>
                  </a:schemeClr>
                </a:solidFill>
                <a:effectLst>
                  <a:outerShdw blurRad="38100" dist="38100" dir="2700000" algn="tl">
                    <a:srgbClr val="C0C0C0"/>
                  </a:outerShdw>
                </a:effectLst>
                <a:latin typeface="Calibri" pitchFamily="34" charset="0"/>
                <a:ea typeface="+mj-ea"/>
                <a:cs typeface="Arial" charset="0"/>
              </a:rPr>
              <a:t>για </a:t>
            </a:r>
            <a:r>
              <a:rPr lang="el-GR" sz="3600" b="1" dirty="0">
                <a:solidFill>
                  <a:schemeClr val="tx1">
                    <a:lumMod val="40000"/>
                    <a:lumOff val="60000"/>
                  </a:schemeClr>
                </a:solidFill>
                <a:effectLst>
                  <a:outerShdw blurRad="38100" dist="38100" dir="2700000" algn="tl">
                    <a:srgbClr val="C0C0C0"/>
                  </a:outerShdw>
                </a:effectLst>
                <a:latin typeface="Calibri" pitchFamily="34" charset="0"/>
                <a:ea typeface="+mj-ea"/>
                <a:cs typeface="Arial" charset="0"/>
              </a:rPr>
              <a:t>την Προσοχή σας</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l-GR" sz="2400" b="1" dirty="0" smtClean="0">
                <a:latin typeface="+mn-lt"/>
              </a:rPr>
              <a:t>ΔΙΑΠΙΣΤΩΣΕΙΣ</a:t>
            </a:r>
            <a:endParaRPr lang="en-US" sz="2400" b="1" dirty="0">
              <a:latin typeface="+mn-lt"/>
            </a:endParaRPr>
          </a:p>
        </p:txBody>
      </p:sp>
      <p:sp>
        <p:nvSpPr>
          <p:cNvPr id="3" name="Content Placeholder 2"/>
          <p:cNvSpPr>
            <a:spLocks noGrp="1"/>
          </p:cNvSpPr>
          <p:nvPr>
            <p:ph idx="1"/>
          </p:nvPr>
        </p:nvSpPr>
        <p:spPr/>
        <p:txBody>
          <a:bodyPr/>
          <a:lstStyle/>
          <a:p>
            <a:pPr algn="just">
              <a:spcBef>
                <a:spcPts val="600"/>
              </a:spcBef>
              <a:spcAft>
                <a:spcPts val="600"/>
              </a:spcAft>
            </a:pPr>
            <a:r>
              <a:rPr lang="el-GR" sz="1800" dirty="0" smtClean="0"/>
              <a:t>Παρά τις προσπάθειες που έχουν γίνει τα τελευταία χρόνια μέσω των Επιχειρησιακών Προγραμμάτων και άλλων στοχευόμενων πολιτικών απασχόλησης, εξακολουθεί να υπάρχει </a:t>
            </a:r>
            <a:r>
              <a:rPr lang="el-GR" sz="1800" b="1" dirty="0" smtClean="0">
                <a:effectLst>
                  <a:outerShdw blurRad="38100" dist="38100" dir="2700000" algn="tl">
                    <a:srgbClr val="000000">
                      <a:alpha val="43137"/>
                    </a:srgbClr>
                  </a:outerShdw>
                </a:effectLst>
              </a:rPr>
              <a:t>σαφής αναντιστοιχία</a:t>
            </a:r>
            <a:r>
              <a:rPr lang="el-GR" sz="1800" dirty="0" smtClean="0"/>
              <a:t>, ανάμεσα στην προσφορά και στη ζήτηση εξειδικευμένου ανθρώπινου δυναμικού.</a:t>
            </a:r>
          </a:p>
          <a:p>
            <a:pPr algn="just">
              <a:spcBef>
                <a:spcPts val="600"/>
              </a:spcBef>
              <a:spcAft>
                <a:spcPts val="600"/>
              </a:spcAft>
            </a:pPr>
            <a:r>
              <a:rPr lang="el-GR" sz="1800" dirty="0" smtClean="0"/>
              <a:t>Η αναντιστοιχία αυτή οφείλεται κυρίως στη </a:t>
            </a:r>
            <a:r>
              <a:rPr lang="el-GR" sz="1800" b="1" dirty="0" smtClean="0">
                <a:effectLst>
                  <a:outerShdw blurRad="38100" dist="38100" dir="2700000" algn="tl">
                    <a:srgbClr val="000000">
                      <a:alpha val="43137"/>
                    </a:srgbClr>
                  </a:outerShdw>
                </a:effectLst>
              </a:rPr>
              <a:t>χαμηλή ζήτηση ερευνητών από τον παραγωγικό τομέα</a:t>
            </a:r>
            <a:r>
              <a:rPr lang="el-GR" sz="1800" dirty="0" smtClean="0"/>
              <a:t>. Τα υψηλά ποσοστά ανεργίας των πτυχιούχων ορισμένων σχολών και η καταγραφή μικρότερων ποσοστών στο επίπεδο των μεταπτυχιακών και διδακτορικών σπουδών, λόγω της εξειδίκευσης, </a:t>
            </a:r>
            <a:r>
              <a:rPr lang="el-GR" sz="1800" dirty="0" smtClean="0"/>
              <a:t>καταδεικνύουν </a:t>
            </a:r>
            <a:r>
              <a:rPr lang="el-GR" sz="1800" dirty="0" smtClean="0"/>
              <a:t>την ανάγκη για τον προσανατολισμό της τριτοβάθμιας εκπαίδευσης στις απαιτήσεις της αγοράς εργασίας, την εξειδίκευση των αποφοίτων στους τομείς αιχμής, λαμβάνοντας υπόψη, τις παραγωγικές και αναπτυξιακές δυνατότητες της ελληνικής οικονομίας, την ενίσχυση των δεσμών των ελληνικών Ανώτατων Εκπαιδευτικών Ιδρυμάτων με τις επιχειρήσεις και την προώθηση και στήριξη της συνεργασίας τους.</a:t>
            </a:r>
            <a:endParaRPr lang="en-US" sz="1800" dirty="0" smtClean="0"/>
          </a:p>
          <a:p>
            <a:pPr algn="just">
              <a:spcBef>
                <a:spcPts val="600"/>
              </a:spcBef>
              <a:spcAft>
                <a:spcPts val="600"/>
              </a:spcAft>
            </a:pPr>
            <a:r>
              <a:rPr lang="el-GR" sz="1800" dirty="0" smtClean="0"/>
              <a:t>Τα </a:t>
            </a:r>
            <a:r>
              <a:rPr lang="el-GR" sz="1800" dirty="0"/>
              <a:t>ελληνικά Ανώτατα Εκπαιδευτικά Ιδρύματα, είναι απαραίτητο  να </a:t>
            </a:r>
            <a:r>
              <a:rPr lang="el-GR" sz="1800" b="1" dirty="0">
                <a:effectLst>
                  <a:outerShdw blurRad="38100" dist="38100" dir="2700000" algn="tl">
                    <a:srgbClr val="000000">
                      <a:alpha val="43137"/>
                    </a:srgbClr>
                  </a:outerShdw>
                </a:effectLst>
              </a:rPr>
              <a:t>αυξήσουν την εξωστρέφεια και ανταγωνιστικότητά </a:t>
            </a:r>
            <a:r>
              <a:rPr lang="el-GR" sz="1800" dirty="0"/>
              <a:t>τους.</a:t>
            </a:r>
            <a:endParaRPr lang="en-US" sz="1800" dirty="0"/>
          </a:p>
        </p:txBody>
      </p:sp>
      <p:sp>
        <p:nvSpPr>
          <p:cNvPr id="4" name="Slide Number Placeholder 3"/>
          <p:cNvSpPr>
            <a:spLocks noGrp="1"/>
          </p:cNvSpPr>
          <p:nvPr>
            <p:ph type="sldNum" sz="quarter" idx="12"/>
          </p:nvPr>
        </p:nvSpPr>
        <p:spPr/>
        <p:txBody>
          <a:bodyPr/>
          <a:lstStyle/>
          <a:p>
            <a:fld id="{69E29E33-B620-47F9-BB04-8846C2A5AFCC}" type="slidenum">
              <a:rPr kumimoji="0" lang="en-US" smtClean="0"/>
              <a:pPr/>
              <a:t>2</a:t>
            </a:fld>
            <a:endParaRPr kumimoji="0"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79512" y="0"/>
            <a:ext cx="8964488" cy="1228998"/>
          </a:xfrm>
        </p:spPr>
        <p:txBody>
          <a:bodyPr/>
          <a:lstStyle/>
          <a:p>
            <a:pPr algn="ctr"/>
            <a:r>
              <a:rPr lang="el-GR" sz="2800" dirty="0" smtClean="0">
                <a:latin typeface="Tahoma" pitchFamily="34" charset="0"/>
                <a:cs typeface="Tahoma" pitchFamily="34" charset="0"/>
              </a:rPr>
              <a:t/>
            </a:r>
            <a:br>
              <a:rPr lang="el-GR" sz="2800" dirty="0" smtClean="0">
                <a:latin typeface="Tahoma" pitchFamily="34" charset="0"/>
                <a:cs typeface="Tahoma" pitchFamily="34" charset="0"/>
              </a:rPr>
            </a:br>
            <a:r>
              <a:rPr lang="el-GR" sz="2400" b="1" dirty="0" smtClean="0">
                <a:latin typeface="Tahoma" pitchFamily="34" charset="0"/>
                <a:cs typeface="Tahoma" pitchFamily="34" charset="0"/>
              </a:rPr>
              <a:t>Ο σύνθετος ρόλος  των Ανώτατων Εκπαιδευτικών Ιδρυμάτων στην ανάπτυξη</a:t>
            </a:r>
            <a:endParaRPr lang="el-GR" sz="2400" b="1" dirty="0">
              <a:latin typeface="Tahoma" pitchFamily="34" charset="0"/>
              <a:cs typeface="Tahoma" pitchFamily="34" charset="0"/>
            </a:endParaRPr>
          </a:p>
        </p:txBody>
      </p:sp>
      <p:graphicFrame>
        <p:nvGraphicFramePr>
          <p:cNvPr id="5" name="4 - Θέση περιεχομένου"/>
          <p:cNvGraphicFramePr>
            <a:graphicFrameLocks noGrp="1"/>
          </p:cNvGraphicFramePr>
          <p:nvPr>
            <p:ph idx="1"/>
          </p:nvPr>
        </p:nvGraphicFramePr>
        <p:xfrm>
          <a:off x="467544" y="1340768"/>
          <a:ext cx="8229600" cy="52378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3</a:t>
            </a:fld>
            <a:endParaRPr kumimoji="0"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44624"/>
            <a:ext cx="8229600" cy="1143000"/>
          </a:xfrm>
        </p:spPr>
        <p:txBody>
          <a:bodyPr/>
          <a:lstStyle/>
          <a:p>
            <a:pPr algn="ctr"/>
            <a:r>
              <a:rPr lang="el-GR" sz="2000" b="1" dirty="0" smtClean="0"/>
              <a:t/>
            </a:r>
            <a:br>
              <a:rPr lang="el-GR" sz="2000" b="1" dirty="0" smtClean="0"/>
            </a:br>
            <a:r>
              <a:rPr lang="el-GR" sz="2000" b="1" dirty="0" smtClean="0"/>
              <a:t>ΜΗΧΑΝΙΣΜΟΙ ΣΥΜΒΟΛΗΣ ΤΩΝ ΑΝΩΤΑΤΩΝ ΕΚΠΑΙΔΕΥΤΙΚΩΝ ΙΔΡΥΜΑΤΩΝ ΣΤΗΝ ΑΝΑΠΤΥΞΗ (ΠΕΡΙΦΕΡΕΙΑΚΗ ΚΑΙ ΕΘΝΙΚΗ)</a:t>
            </a:r>
            <a:endParaRPr lang="el-GR" sz="2000" b="1" dirty="0"/>
          </a:p>
        </p:txBody>
      </p:sp>
      <p:sp>
        <p:nvSpPr>
          <p:cNvPr id="3" name="2 - Θέση περιεχομένου"/>
          <p:cNvSpPr>
            <a:spLocks noGrp="1"/>
          </p:cNvSpPr>
          <p:nvPr>
            <p:ph idx="1"/>
          </p:nvPr>
        </p:nvSpPr>
        <p:spPr>
          <a:xfrm>
            <a:off x="457200" y="1268760"/>
            <a:ext cx="7931224" cy="4392488"/>
          </a:xfrm>
        </p:spPr>
        <p:txBody>
          <a:bodyPr/>
          <a:lstStyle/>
          <a:p>
            <a:pPr algn="just">
              <a:spcBef>
                <a:spcPts val="600"/>
              </a:spcBef>
              <a:spcAft>
                <a:spcPts val="600"/>
              </a:spcAft>
            </a:pPr>
            <a:r>
              <a:rPr lang="el-GR" sz="1700" dirty="0" smtClean="0"/>
              <a:t>Μέσω της </a:t>
            </a:r>
            <a:r>
              <a:rPr lang="el-GR" sz="1700" b="1" dirty="0" smtClean="0">
                <a:effectLst>
                  <a:outerShdw blurRad="38100" dist="38100" dir="2700000" algn="tl">
                    <a:srgbClr val="000000">
                      <a:alpha val="43137"/>
                    </a:srgbClr>
                  </a:outerShdw>
                </a:effectLst>
              </a:rPr>
              <a:t>εκπαιδευτικής τους δραστηριότητας </a:t>
            </a:r>
            <a:r>
              <a:rPr lang="el-GR" sz="1700" dirty="0" smtClean="0"/>
              <a:t>συμβάλλοντας στην ανάπτυξη του ανθρώπινου δυναμικού αλλά λειτουργώντας και ως πόλος έλξης «ταλέντων» από άλλες περιοχές. </a:t>
            </a:r>
          </a:p>
          <a:p>
            <a:pPr algn="just">
              <a:spcBef>
                <a:spcPts val="600"/>
              </a:spcBef>
              <a:spcAft>
                <a:spcPts val="600"/>
              </a:spcAft>
            </a:pPr>
            <a:r>
              <a:rPr lang="el-GR" sz="1700" b="1" dirty="0" smtClean="0">
                <a:effectLst>
                  <a:outerShdw blurRad="38100" dist="38100" dir="2700000" algn="tl">
                    <a:srgbClr val="000000">
                      <a:alpha val="43137"/>
                    </a:srgbClr>
                  </a:outerShdw>
                </a:effectLst>
              </a:rPr>
              <a:t>Σύνδεση</a:t>
            </a:r>
            <a:r>
              <a:rPr lang="el-GR" sz="1700" dirty="0" smtClean="0"/>
              <a:t> της Πανεπιστημιακής διδασκαλίας και Έρευνας με το </a:t>
            </a:r>
            <a:r>
              <a:rPr lang="el-GR" sz="1700" b="1" dirty="0" smtClean="0">
                <a:effectLst>
                  <a:outerShdw blurRad="38100" dist="38100" dir="2700000" algn="tl">
                    <a:srgbClr val="000000">
                      <a:alpha val="43137"/>
                    </a:srgbClr>
                  </a:outerShdw>
                </a:effectLst>
              </a:rPr>
              <a:t>εγχώριο και διεθνές περιβάλλον</a:t>
            </a:r>
            <a:r>
              <a:rPr lang="el-GR" sz="1700" dirty="0" smtClean="0"/>
              <a:t>.</a:t>
            </a:r>
          </a:p>
          <a:p>
            <a:pPr algn="just">
              <a:spcBef>
                <a:spcPts val="600"/>
              </a:spcBef>
              <a:spcAft>
                <a:spcPts val="600"/>
              </a:spcAft>
            </a:pPr>
            <a:r>
              <a:rPr lang="el-GR" sz="1700" b="1" dirty="0" smtClean="0">
                <a:effectLst>
                  <a:outerShdw blurRad="38100" dist="38100" dir="2700000" algn="tl">
                    <a:srgbClr val="000000">
                      <a:alpha val="43137"/>
                    </a:srgbClr>
                  </a:outerShdw>
                </a:effectLst>
              </a:rPr>
              <a:t>Εξειδίκευση των αποφοίτων </a:t>
            </a:r>
            <a:r>
              <a:rPr lang="el-GR" sz="1700" dirty="0" smtClean="0"/>
              <a:t>στους τομείς αιχμής λαμβάνοντας υπόψη τις παραγωγικές και αναπτυξιακές δυνατότητες της ελληνικής οικονομίας. </a:t>
            </a:r>
            <a:endParaRPr lang="en-US" sz="1700" dirty="0" smtClean="0"/>
          </a:p>
          <a:p>
            <a:pPr algn="just">
              <a:spcBef>
                <a:spcPts val="600"/>
              </a:spcBef>
              <a:spcAft>
                <a:spcPts val="600"/>
              </a:spcAft>
            </a:pPr>
            <a:r>
              <a:rPr lang="el-GR" sz="1700" dirty="0" smtClean="0"/>
              <a:t>Μέσω της </a:t>
            </a:r>
            <a:r>
              <a:rPr lang="el-GR" sz="1700" b="1" dirty="0" smtClean="0">
                <a:effectLst>
                  <a:outerShdw blurRad="38100" dist="38100" dir="2700000" algn="tl">
                    <a:srgbClr val="000000">
                      <a:alpha val="43137"/>
                    </a:srgbClr>
                  </a:outerShdw>
                </a:effectLst>
              </a:rPr>
              <a:t>ερευνητικής τους δραστηριότητας </a:t>
            </a:r>
            <a:r>
              <a:rPr lang="el-GR" sz="1700" dirty="0" smtClean="0"/>
              <a:t>που «μεταφράζεται» σε καινοτομία χρήσιμη για την ανάπτυξη (π.χ. με συμβουλευτικές υπηρεσίες, κουπόνια καινοτομίας, συμβόλαια μεταφοράς τεχνολογίας, επιστημονικά πάρκα κλπ).</a:t>
            </a:r>
            <a:endParaRPr lang="en-US" sz="1700" dirty="0" smtClean="0"/>
          </a:p>
          <a:p>
            <a:pPr algn="just">
              <a:spcBef>
                <a:spcPts val="600"/>
              </a:spcBef>
              <a:spcAft>
                <a:spcPts val="600"/>
              </a:spcAft>
            </a:pPr>
            <a:r>
              <a:rPr lang="el-GR" sz="1700" dirty="0" smtClean="0"/>
              <a:t>Προωθώντας </a:t>
            </a:r>
            <a:r>
              <a:rPr lang="el-GR" sz="1700" dirty="0"/>
              <a:t>και ενισχύοντας την </a:t>
            </a:r>
            <a:r>
              <a:rPr lang="el-GR" sz="1700" b="1" dirty="0">
                <a:effectLst>
                  <a:outerShdw blurRad="38100" dist="38100" dir="2700000" algn="tl">
                    <a:srgbClr val="000000">
                      <a:alpha val="43137"/>
                    </a:srgbClr>
                  </a:outerShdw>
                </a:effectLst>
              </a:rPr>
              <a:t>επιχειρηματικότητα. Ενίσχυση των δεσμών των ελληνικών Ανώτατων Εκπαιδευτικών Ιδρυμάτων με τις Επιχειρήσεις</a:t>
            </a:r>
            <a:r>
              <a:rPr lang="el-GR" sz="1700" b="1" dirty="0"/>
              <a:t> </a:t>
            </a:r>
            <a:r>
              <a:rPr lang="el-GR" sz="1700" dirty="0"/>
              <a:t>και προώθηση και στήριξη της συνεργασίας τους. (π.χ. με ειδικά προγράμματα κατάρτισης, τοποθέτησης αποφοίτων σε επιχειρήσεις, </a:t>
            </a:r>
            <a:r>
              <a:rPr lang="en-US" sz="1700" dirty="0"/>
              <a:t>spin outs,</a:t>
            </a:r>
            <a:r>
              <a:rPr lang="el-GR" sz="1700" dirty="0"/>
              <a:t> δικτυώσεις κλπ</a:t>
            </a:r>
            <a:r>
              <a:rPr lang="el-GR" sz="1700" dirty="0" smtClean="0"/>
              <a:t>).</a:t>
            </a:r>
            <a:endParaRPr lang="en-US" sz="1700" dirty="0" smtClean="0"/>
          </a:p>
          <a:p>
            <a:pPr algn="just">
              <a:spcBef>
                <a:spcPts val="600"/>
              </a:spcBef>
              <a:spcAft>
                <a:spcPts val="600"/>
              </a:spcAft>
            </a:pPr>
            <a:r>
              <a:rPr lang="el-GR" sz="1700" dirty="0" smtClean="0"/>
              <a:t>Μέσω </a:t>
            </a:r>
            <a:r>
              <a:rPr lang="el-GR" sz="1700" b="1" dirty="0">
                <a:effectLst>
                  <a:outerShdw blurRad="38100" dist="38100" dir="2700000" algn="tl">
                    <a:srgbClr val="000000">
                      <a:alpha val="43137"/>
                    </a:srgbClr>
                  </a:outerShdw>
                </a:effectLst>
              </a:rPr>
              <a:t>κοινωνικής και πολιτιστικής δραστηριότητας </a:t>
            </a:r>
            <a:r>
              <a:rPr lang="el-GR" sz="1700" dirty="0"/>
              <a:t>συμβάλλοντας στην αναβάθμιση της περιφέρειάς τους.</a:t>
            </a:r>
            <a:endParaRPr lang="en-US" sz="1700" dirty="0"/>
          </a:p>
          <a:p>
            <a:pPr>
              <a:buNone/>
            </a:pPr>
            <a:endParaRPr lang="el-GR" sz="2000" dirty="0" smtClean="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4</a:t>
            </a:fld>
            <a:endParaRPr kumimoji="0"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92100" y="-27384"/>
            <a:ext cx="8394700" cy="1008112"/>
          </a:xfrm>
        </p:spPr>
        <p:txBody>
          <a:bodyPr>
            <a:normAutofit fontScale="90000"/>
          </a:bodyPr>
          <a:lstStyle/>
          <a:p>
            <a:r>
              <a:rPr lang="el-GR" sz="3600" dirty="0" smtClean="0"/>
              <a:t/>
            </a:r>
            <a:br>
              <a:rPr lang="el-GR" sz="3600" dirty="0" smtClean="0"/>
            </a:br>
            <a:r>
              <a:rPr lang="el-GR" sz="3600" dirty="0" smtClean="0"/>
              <a:t>   Οι  Άξονες προτεραιότητας στο ΕΣΠΕΚ</a:t>
            </a:r>
            <a:endParaRPr lang="en-US" sz="3600" dirty="0"/>
          </a:p>
        </p:txBody>
      </p:sp>
      <p:grpSp>
        <p:nvGrpSpPr>
          <p:cNvPr id="2" name="Group 34"/>
          <p:cNvGrpSpPr/>
          <p:nvPr/>
        </p:nvGrpSpPr>
        <p:grpSpPr>
          <a:xfrm>
            <a:off x="971600" y="1484784"/>
            <a:ext cx="6624738" cy="4968552"/>
            <a:chOff x="4699070" y="1697936"/>
            <a:chExt cx="3891281" cy="4968551"/>
          </a:xfrm>
        </p:grpSpPr>
        <p:sp>
          <p:nvSpPr>
            <p:cNvPr id="16" name="Rounded Rectangle 15"/>
            <p:cNvSpPr/>
            <p:nvPr/>
          </p:nvSpPr>
          <p:spPr>
            <a:xfrm>
              <a:off x="4699071" y="1697936"/>
              <a:ext cx="3848983" cy="1656184"/>
            </a:xfrm>
            <a:prstGeom prst="roundRect">
              <a:avLst/>
            </a:prstGeom>
            <a:solidFill>
              <a:srgbClr val="FFC000"/>
            </a:solidFill>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sz="1600" dirty="0"/>
            </a:p>
          </p:txBody>
        </p:sp>
        <p:sp>
          <p:nvSpPr>
            <p:cNvPr id="14" name="TextBox 13"/>
            <p:cNvSpPr txBox="1"/>
            <p:nvPr/>
          </p:nvSpPr>
          <p:spPr>
            <a:xfrm>
              <a:off x="4699070" y="1710130"/>
              <a:ext cx="3719444" cy="707886"/>
            </a:xfrm>
            <a:prstGeom prst="rect">
              <a:avLst/>
            </a:prstGeom>
            <a:noFill/>
          </p:spPr>
          <p:txBody>
            <a:bodyPr wrap="square" rtlCol="0">
              <a:spAutoFit/>
            </a:bodyPr>
            <a:lstStyle/>
            <a:p>
              <a:pPr algn="ctr"/>
              <a:r>
                <a:rPr lang="el-GR" sz="2400" b="1" dirty="0" smtClean="0">
                  <a:solidFill>
                    <a:srgbClr val="CC3300"/>
                  </a:solidFill>
                </a:rPr>
                <a:t>Άξονας 1</a:t>
              </a:r>
            </a:p>
            <a:p>
              <a:r>
                <a:rPr lang="el-GR" sz="1600" b="1" dirty="0" smtClean="0"/>
                <a:t> Ανάπτυξη βασισμένη στη γνώση και την εξειδίκευση </a:t>
              </a:r>
              <a:endParaRPr lang="en-US" sz="1600" b="1" dirty="0"/>
            </a:p>
          </p:txBody>
        </p:sp>
        <p:sp>
          <p:nvSpPr>
            <p:cNvPr id="18" name="Rounded Rectangle 17"/>
            <p:cNvSpPr/>
            <p:nvPr/>
          </p:nvSpPr>
          <p:spPr>
            <a:xfrm>
              <a:off x="4699070" y="2464872"/>
              <a:ext cx="3868972" cy="457200"/>
            </a:xfrm>
            <a:prstGeom prst="roundRect">
              <a:avLst/>
            </a:prstGeom>
            <a:solidFill>
              <a:srgbClr val="CC33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l-GR" sz="1600" dirty="0" smtClean="0"/>
                <a:t>Έξυπνη εξειδίκευση –</a:t>
              </a:r>
              <a:r>
                <a:rPr lang="en-US" sz="1600" dirty="0" smtClean="0"/>
                <a:t>RIS3</a:t>
              </a:r>
              <a:endParaRPr lang="en-US" sz="1600" dirty="0"/>
            </a:p>
          </p:txBody>
        </p:sp>
        <p:sp>
          <p:nvSpPr>
            <p:cNvPr id="19" name="Rounded Rectangle 18"/>
            <p:cNvSpPr/>
            <p:nvPr/>
          </p:nvSpPr>
          <p:spPr>
            <a:xfrm>
              <a:off x="4699070" y="2896920"/>
              <a:ext cx="3848983" cy="457200"/>
            </a:xfrm>
            <a:prstGeom prst="round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l-GR" sz="1600" dirty="0" smtClean="0"/>
                <a:t>Νέοι</a:t>
              </a:r>
              <a:r>
                <a:rPr lang="el-GR" dirty="0" smtClean="0"/>
                <a:t> </a:t>
              </a:r>
              <a:r>
                <a:rPr lang="el-GR" sz="1600" dirty="0" smtClean="0"/>
                <a:t>Ορίζοντες</a:t>
              </a:r>
              <a:endParaRPr lang="en-US" sz="1600" dirty="0"/>
            </a:p>
          </p:txBody>
        </p:sp>
        <p:sp>
          <p:nvSpPr>
            <p:cNvPr id="21" name="Rounded Rectangle 20"/>
            <p:cNvSpPr/>
            <p:nvPr/>
          </p:nvSpPr>
          <p:spPr>
            <a:xfrm>
              <a:off x="4699071" y="3930184"/>
              <a:ext cx="3891280" cy="891540"/>
            </a:xfrm>
            <a:prstGeom prst="roundRect">
              <a:avLst/>
            </a:prstGeom>
            <a:solidFill>
              <a:srgbClr val="92D050"/>
            </a:solidFill>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Rounded Rectangle 23"/>
            <p:cNvSpPr/>
            <p:nvPr/>
          </p:nvSpPr>
          <p:spPr>
            <a:xfrm>
              <a:off x="4699070" y="5010303"/>
              <a:ext cx="3806687" cy="1656184"/>
            </a:xfrm>
            <a:prstGeom prst="roundRect">
              <a:avLst/>
            </a:prstGeom>
            <a:solidFill>
              <a:srgbClr val="FFFF00"/>
            </a:solidFill>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2" name="Rounded Rectangle 21"/>
            <p:cNvSpPr/>
            <p:nvPr/>
          </p:nvSpPr>
          <p:spPr>
            <a:xfrm>
              <a:off x="4699070" y="5874400"/>
              <a:ext cx="3806687" cy="50405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l-GR" sz="1600" b="1" dirty="0" smtClean="0">
                  <a:effectLst>
                    <a:outerShdw blurRad="38100" dist="38100" dir="2700000" algn="tl">
                      <a:srgbClr val="000000">
                        <a:alpha val="43137"/>
                      </a:srgbClr>
                    </a:outerShdw>
                  </a:effectLst>
                </a:rPr>
                <a:t>Ενίσχυση  Ερευνητικού Δυναμικού</a:t>
              </a:r>
              <a:endParaRPr lang="en-US" sz="1600" b="1" dirty="0">
                <a:effectLst>
                  <a:outerShdw blurRad="38100" dist="38100" dir="2700000" algn="tl">
                    <a:srgbClr val="000000">
                      <a:alpha val="43137"/>
                    </a:srgbClr>
                  </a:outerShdw>
                </a:effectLst>
              </a:endParaRPr>
            </a:p>
          </p:txBody>
        </p:sp>
        <p:sp>
          <p:nvSpPr>
            <p:cNvPr id="23" name="TextBox 22"/>
            <p:cNvSpPr txBox="1"/>
            <p:nvPr/>
          </p:nvSpPr>
          <p:spPr>
            <a:xfrm>
              <a:off x="4699070" y="3930184"/>
              <a:ext cx="3806687" cy="954107"/>
            </a:xfrm>
            <a:prstGeom prst="rect">
              <a:avLst/>
            </a:prstGeom>
            <a:noFill/>
          </p:spPr>
          <p:txBody>
            <a:bodyPr wrap="square" rtlCol="0">
              <a:spAutoFit/>
            </a:bodyPr>
            <a:lstStyle/>
            <a:p>
              <a:pPr algn="ctr"/>
              <a:r>
                <a:rPr lang="el-GR" sz="2400" b="1" dirty="0" smtClean="0">
                  <a:solidFill>
                    <a:srgbClr val="CC3300"/>
                  </a:solidFill>
                </a:rPr>
                <a:t>Άξονας 2</a:t>
              </a:r>
            </a:p>
            <a:p>
              <a:r>
                <a:rPr lang="el-GR" sz="1600" b="1" dirty="0" smtClean="0"/>
                <a:t>Κοινωνικές προκλήσεις-Σύνδεση με άλλους θεματικούς στόχους και τομεακές πολιτικές</a:t>
              </a:r>
              <a:endParaRPr lang="en-US" sz="1600" b="1" dirty="0"/>
            </a:p>
          </p:txBody>
        </p:sp>
        <p:sp>
          <p:nvSpPr>
            <p:cNvPr id="26" name="TextBox 25"/>
            <p:cNvSpPr txBox="1"/>
            <p:nvPr/>
          </p:nvSpPr>
          <p:spPr>
            <a:xfrm>
              <a:off x="4741367" y="4938295"/>
              <a:ext cx="3763297" cy="1446550"/>
            </a:xfrm>
            <a:prstGeom prst="rect">
              <a:avLst/>
            </a:prstGeom>
            <a:noFill/>
          </p:spPr>
          <p:txBody>
            <a:bodyPr wrap="square" rtlCol="0">
              <a:spAutoFit/>
            </a:bodyPr>
            <a:lstStyle/>
            <a:p>
              <a:pPr algn="ctr"/>
              <a:r>
                <a:rPr lang="el-GR" sz="2400" b="1" dirty="0" smtClean="0">
                  <a:solidFill>
                    <a:srgbClr val="CC3300"/>
                  </a:solidFill>
                </a:rPr>
                <a:t>Άξονας 3</a:t>
              </a:r>
              <a:r>
                <a:rPr lang="el-GR" sz="2400" b="1" dirty="0" smtClean="0"/>
                <a:t> </a:t>
              </a:r>
            </a:p>
            <a:p>
              <a:r>
                <a:rPr lang="el-GR" sz="1600" b="1" dirty="0" smtClean="0"/>
                <a:t>Αριστεία στην έρευνα και στην ανάπτυξη του ανθρώπινου ερευνητικού δυναμικού</a:t>
              </a:r>
            </a:p>
            <a:p>
              <a:endParaRPr lang="el-GR" sz="1600" b="1" dirty="0" smtClean="0"/>
            </a:p>
            <a:p>
              <a:endParaRPr lang="en-US" sz="1600" b="1" dirty="0">
                <a:effectLst>
                  <a:outerShdw blurRad="38100" dist="38100" dir="2700000" algn="tl">
                    <a:srgbClr val="000000">
                      <a:alpha val="43137"/>
                    </a:srgbClr>
                  </a:outerShdw>
                </a:effectLst>
              </a:endParaRPr>
            </a:p>
          </p:txBody>
        </p:sp>
      </p:grpSp>
      <p:sp>
        <p:nvSpPr>
          <p:cNvPr id="17" name="Up-Down Arrow 16"/>
          <p:cNvSpPr/>
          <p:nvPr/>
        </p:nvSpPr>
        <p:spPr>
          <a:xfrm>
            <a:off x="3995936" y="3212976"/>
            <a:ext cx="288032" cy="49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20" name="Up-Down Arrow 19"/>
          <p:cNvSpPr/>
          <p:nvPr/>
        </p:nvSpPr>
        <p:spPr>
          <a:xfrm>
            <a:off x="3995936" y="4365104"/>
            <a:ext cx="288032" cy="49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100" dirty="0"/>
          </a:p>
        </p:txBody>
      </p:sp>
      <p:sp>
        <p:nvSpPr>
          <p:cNvPr id="28" name="Rounded Rectangle 27"/>
          <p:cNvSpPr/>
          <p:nvPr/>
        </p:nvSpPr>
        <p:spPr>
          <a:xfrm>
            <a:off x="971600" y="6093296"/>
            <a:ext cx="6480720" cy="4202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l-GR" sz="1600" b="1" dirty="0" smtClean="0">
                <a:effectLst>
                  <a:outerShdw blurRad="38100" dist="38100" dir="2700000" algn="tl">
                    <a:srgbClr val="000000">
                      <a:alpha val="43137"/>
                    </a:srgbClr>
                  </a:outerShdw>
                </a:effectLst>
              </a:rPr>
              <a:t>Ενίσχυση  Ερευνητικών Υποδομών</a:t>
            </a:r>
            <a:endParaRPr lang="en-US" sz="1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951753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l-GR" sz="2800" b="1" dirty="0" smtClean="0">
                <a:solidFill>
                  <a:srgbClr val="CC3300"/>
                </a:solidFill>
              </a:rPr>
              <a:t>Άξονας 3</a:t>
            </a:r>
            <a:r>
              <a:rPr lang="el-GR" sz="2400" b="1" dirty="0" smtClean="0">
                <a:solidFill>
                  <a:srgbClr val="CC3300"/>
                </a:solidFill>
              </a:rPr>
              <a:t>: </a:t>
            </a:r>
            <a:r>
              <a:rPr lang="el-GR" sz="2400" b="1" dirty="0" smtClean="0"/>
              <a:t>Αριστεία στην έρευνα και στην </a:t>
            </a:r>
            <a:r>
              <a:rPr lang="en-US" sz="2400" b="1" dirty="0" smtClean="0"/>
              <a:t/>
            </a:r>
            <a:br>
              <a:rPr lang="en-US" sz="2400" b="1" dirty="0" smtClean="0"/>
            </a:br>
            <a:r>
              <a:rPr lang="el-GR" sz="2400" b="1" dirty="0" smtClean="0"/>
              <a:t> ανάπτυξη του ανθρώπινου ερευνητικού δυναμικού</a:t>
            </a:r>
            <a:endParaRPr lang="el-GR" sz="2400" dirty="0"/>
          </a:p>
        </p:txBody>
      </p:sp>
      <p:sp>
        <p:nvSpPr>
          <p:cNvPr id="4" name="Slide Number Placeholder 3"/>
          <p:cNvSpPr>
            <a:spLocks noGrp="1"/>
          </p:cNvSpPr>
          <p:nvPr>
            <p:ph type="sldNum" sz="quarter" idx="12"/>
          </p:nvPr>
        </p:nvSpPr>
        <p:spPr/>
        <p:txBody>
          <a:bodyPr/>
          <a:lstStyle/>
          <a:p>
            <a:fld id="{69E29E33-B620-47F9-BB04-8846C2A5AFCC}" type="slidenum">
              <a:rPr kumimoji="0" lang="en-US" smtClean="0"/>
              <a:pPr/>
              <a:t>6</a:t>
            </a:fld>
            <a:endParaRPr kumimoji="0" lang="en-US"/>
          </a:p>
        </p:txBody>
      </p:sp>
      <p:graphicFrame>
        <p:nvGraphicFramePr>
          <p:cNvPr id="5" name="Diagram 4"/>
          <p:cNvGraphicFramePr/>
          <p:nvPr>
            <p:extLst>
              <p:ext uri="{D42A27DB-BD31-4B8C-83A1-F6EECF244321}">
                <p14:modId xmlns:p14="http://schemas.microsoft.com/office/powerpoint/2010/main" val="4020140767"/>
              </p:ext>
            </p:extLst>
          </p:nvPr>
        </p:nvGraphicFramePr>
        <p:xfrm>
          <a:off x="714348" y="1397000"/>
          <a:ext cx="7572428" cy="4889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274638"/>
            <a:ext cx="9144000" cy="1066130"/>
          </a:xfrm>
        </p:spPr>
        <p:txBody>
          <a:bodyPr/>
          <a:lstStyle/>
          <a:p>
            <a:pPr algn="ctr"/>
            <a:r>
              <a:rPr lang="el-GR" sz="2000" b="1" dirty="0" smtClean="0">
                <a:latin typeface="Tahoma" pitchFamily="34" charset="0"/>
                <a:cs typeface="Tahoma" pitchFamily="34" charset="0"/>
              </a:rPr>
              <a:t>ΣΤΟΧΟΙ ΤΗΣ ΝΕΑΣ ΠΡΟΓΡΑΜΜΑΤΙΚΗΣ ΠΕΡΙΟΔΟΥ ΓΙΑ ΤΟ ΑΝΘΡΩΠΙΝΟ ΔΥΝΑΜΙΚΟ ΣΤΗΝ ΕΡΕΥΝΑ, ΤΕΧΝΟΛΟΓΙΚΗ ΑΝΑΠΤΥΞΗ ΚΑΙ ΚΑΙΝΟΤΟΜΙΑ </a:t>
            </a:r>
            <a:endParaRPr lang="el-GR" sz="2000" dirty="0">
              <a:latin typeface="Tahoma" pitchFamily="34" charset="0"/>
              <a:cs typeface="Tahoma" pitchFamily="34" charset="0"/>
            </a:endParaRPr>
          </a:p>
        </p:txBody>
      </p:sp>
      <p:sp>
        <p:nvSpPr>
          <p:cNvPr id="3" name="2 - Θέση περιεχομένου"/>
          <p:cNvSpPr>
            <a:spLocks noGrp="1"/>
          </p:cNvSpPr>
          <p:nvPr>
            <p:ph idx="1"/>
          </p:nvPr>
        </p:nvSpPr>
        <p:spPr>
          <a:xfrm>
            <a:off x="457200" y="1340768"/>
            <a:ext cx="8229600" cy="4949825"/>
          </a:xfrm>
        </p:spPr>
        <p:txBody>
          <a:bodyPr/>
          <a:lstStyle/>
          <a:p>
            <a:pPr algn="just">
              <a:spcBef>
                <a:spcPts val="600"/>
              </a:spcBef>
              <a:spcAft>
                <a:spcPts val="600"/>
              </a:spcAft>
              <a:buFont typeface="Arial" pitchFamily="34" charset="0"/>
              <a:buChar char="•"/>
            </a:pPr>
            <a:r>
              <a:rPr lang="el-GR" sz="1800" dirty="0" smtClean="0"/>
              <a:t>Η δημιουργία </a:t>
            </a:r>
            <a:r>
              <a:rPr lang="el-GR" sz="1800" dirty="0" smtClean="0">
                <a:effectLst>
                  <a:outerShdw blurRad="38100" dist="38100" dir="2700000" algn="tl">
                    <a:srgbClr val="000000">
                      <a:alpha val="43137"/>
                    </a:srgbClr>
                  </a:outerShdw>
                </a:effectLst>
              </a:rPr>
              <a:t>μόνιμου μηχανισμού χρηματοδότησης διδακτορικών και μεταδιδακτορικών ερευνητών</a:t>
            </a:r>
            <a:r>
              <a:rPr lang="el-GR" sz="1800" dirty="0" smtClean="0"/>
              <a:t>, οι οποίοι θα συνδέονται με τις ανάγκες της ανάπτυξης της Ελληνικής οικονομίας και κοινωνίας στο πλαίσιο της στρατηγικής της  έξυπνης  εξειδίκευσης.</a:t>
            </a:r>
          </a:p>
          <a:p>
            <a:pPr algn="just">
              <a:spcBef>
                <a:spcPts val="600"/>
              </a:spcBef>
              <a:spcAft>
                <a:spcPts val="600"/>
              </a:spcAft>
              <a:buFont typeface="Arial" pitchFamily="34" charset="0"/>
              <a:buChar char="•"/>
            </a:pPr>
            <a:r>
              <a:rPr lang="el-GR" sz="1800" dirty="0" smtClean="0"/>
              <a:t>Η συστηματική </a:t>
            </a:r>
            <a:r>
              <a:rPr lang="el-GR" sz="1800" dirty="0" smtClean="0">
                <a:effectLst>
                  <a:outerShdw blurRad="38100" dist="38100" dir="2700000" algn="tl">
                    <a:srgbClr val="000000">
                      <a:alpha val="43137"/>
                    </a:srgbClr>
                  </a:outerShdw>
                </a:effectLst>
              </a:rPr>
              <a:t>αξιοποίηση του διαθέσιμου υψηλού επιπέδου ερευνητικού δυναμικού</a:t>
            </a:r>
            <a:r>
              <a:rPr lang="el-GR" sz="1800" dirty="0" smtClean="0"/>
              <a:t> της Ελλάδας με τη δημιουργία κινήτρων για την παραμονή και συνέχεια της σταδιοδρομίας τους  και τη μεταφορά τεχνογνωσίας </a:t>
            </a:r>
          </a:p>
          <a:p>
            <a:pPr algn="just">
              <a:spcBef>
                <a:spcPts val="600"/>
              </a:spcBef>
              <a:spcAft>
                <a:spcPts val="600"/>
              </a:spcAft>
              <a:buFont typeface="Arial" pitchFamily="34" charset="0"/>
              <a:buChar char="•"/>
            </a:pPr>
            <a:r>
              <a:rPr lang="el-GR" sz="1800" dirty="0" smtClean="0"/>
              <a:t>Η </a:t>
            </a:r>
            <a:r>
              <a:rPr lang="el-GR" sz="1800" dirty="0" smtClean="0">
                <a:effectLst>
                  <a:outerShdw blurRad="38100" dist="38100" dir="2700000" algn="tl">
                    <a:srgbClr val="000000">
                      <a:alpha val="43137"/>
                    </a:srgbClr>
                  </a:outerShdw>
                </a:effectLst>
              </a:rPr>
              <a:t>ενίσχυση της συμμετοχής</a:t>
            </a:r>
            <a:r>
              <a:rPr lang="el-GR" sz="1800" dirty="0" smtClean="0"/>
              <a:t> του ελληνικού ερευνητικού δυναμικού στον </a:t>
            </a:r>
            <a:r>
              <a:rPr lang="el-GR" sz="1800" dirty="0" smtClean="0">
                <a:effectLst>
                  <a:outerShdw blurRad="38100" dist="38100" dir="2700000" algn="tl">
                    <a:srgbClr val="000000">
                      <a:alpha val="43137"/>
                    </a:srgbClr>
                  </a:outerShdw>
                </a:effectLst>
              </a:rPr>
              <a:t>ευρωπαϊκό χώρο έρευνας</a:t>
            </a:r>
            <a:r>
              <a:rPr lang="el-GR" sz="1800" dirty="0" smtClean="0"/>
              <a:t>.</a:t>
            </a:r>
          </a:p>
          <a:p>
            <a:pPr algn="just">
              <a:spcBef>
                <a:spcPts val="600"/>
              </a:spcBef>
              <a:spcAft>
                <a:spcPts val="600"/>
              </a:spcAft>
              <a:buFont typeface="Arial" pitchFamily="34" charset="0"/>
              <a:buChar char="•"/>
            </a:pPr>
            <a:r>
              <a:rPr lang="el-GR" sz="1800" dirty="0" smtClean="0"/>
              <a:t>Η </a:t>
            </a:r>
            <a:r>
              <a:rPr lang="el-GR" sz="1800" dirty="0" smtClean="0">
                <a:effectLst>
                  <a:outerShdw blurRad="38100" dist="38100" dir="2700000" algn="tl">
                    <a:srgbClr val="000000">
                      <a:alpha val="43137"/>
                    </a:srgbClr>
                  </a:outerShdw>
                </a:effectLst>
              </a:rPr>
              <a:t>αξιοποίηση του διαθέσιμου ερευνητικού δυναμικού της ελληνικής διασποράς</a:t>
            </a:r>
            <a:r>
              <a:rPr lang="el-GR" sz="1800" dirty="0" smtClean="0"/>
              <a:t> με τη δημιουργία κινήτρων για την προσέλκυση επιστημόνων σε εκπαιδευτικά ιδρύματα σε συνεργασία με ερευνητικά κέντρα. </a:t>
            </a:r>
          </a:p>
          <a:p>
            <a:pPr algn="just">
              <a:spcBef>
                <a:spcPts val="600"/>
              </a:spcBef>
              <a:spcAft>
                <a:spcPts val="600"/>
              </a:spcAft>
              <a:buFont typeface="Arial" pitchFamily="34" charset="0"/>
              <a:buChar char="•"/>
            </a:pPr>
            <a:r>
              <a:rPr lang="el-GR" sz="1800" dirty="0" smtClean="0"/>
              <a:t>Η </a:t>
            </a:r>
            <a:r>
              <a:rPr lang="el-GR" sz="1800" dirty="0" smtClean="0">
                <a:effectLst>
                  <a:outerShdw blurRad="38100" dist="38100" dir="2700000" algn="tl">
                    <a:srgbClr val="000000">
                      <a:alpha val="43137"/>
                    </a:srgbClr>
                  </a:outerShdw>
                </a:effectLst>
              </a:rPr>
              <a:t>ενίσχυση των γυναικών </a:t>
            </a:r>
            <a:r>
              <a:rPr lang="el-GR" sz="1800" dirty="0" smtClean="0"/>
              <a:t>στην έρευνα </a:t>
            </a:r>
          </a:p>
          <a:p>
            <a:pPr algn="just">
              <a:spcBef>
                <a:spcPts val="600"/>
              </a:spcBef>
              <a:spcAft>
                <a:spcPts val="600"/>
              </a:spcAft>
              <a:buFont typeface="Arial" pitchFamily="34" charset="0"/>
              <a:buChar char="•"/>
            </a:pPr>
            <a:r>
              <a:rPr lang="el-GR" sz="1800" dirty="0" smtClean="0"/>
              <a:t>Η </a:t>
            </a:r>
            <a:r>
              <a:rPr lang="el-GR" sz="1800" dirty="0" smtClean="0">
                <a:effectLst>
                  <a:outerShdw blurRad="38100" dist="38100" dir="2700000" algn="tl">
                    <a:srgbClr val="000000">
                      <a:alpha val="43137"/>
                    </a:srgbClr>
                  </a:outerShdw>
                </a:effectLst>
              </a:rPr>
              <a:t>ανάπτυξη προγραμμάτων εκπαίδευσης </a:t>
            </a:r>
            <a:r>
              <a:rPr lang="el-GR" sz="1800" dirty="0" smtClean="0"/>
              <a:t>που καλλιεργούν την αγάπη για την έρευνα και διδάσκουν τεχνικές και δεξιότητες .</a:t>
            </a:r>
          </a:p>
          <a:p>
            <a:pPr>
              <a:spcBef>
                <a:spcPts val="600"/>
              </a:spcBef>
              <a:spcAft>
                <a:spcPts val="600"/>
              </a:spcAft>
              <a:buFont typeface="Arial" pitchFamily="34" charset="0"/>
              <a:buChar char="•"/>
            </a:pPr>
            <a:r>
              <a:rPr lang="el-GR" sz="1800" dirty="0" smtClean="0"/>
              <a:t>Η </a:t>
            </a:r>
            <a:r>
              <a:rPr lang="el-GR" sz="1800" dirty="0" smtClean="0">
                <a:effectLst>
                  <a:outerShdw blurRad="38100" dist="38100" dir="2700000" algn="tl">
                    <a:srgbClr val="000000">
                      <a:alpha val="43137"/>
                    </a:srgbClr>
                  </a:outerShdw>
                </a:effectLst>
              </a:rPr>
              <a:t>ενίσχυση της ερευνητικής κουλτούρας </a:t>
            </a:r>
            <a:r>
              <a:rPr lang="el-GR" sz="1800" dirty="0" smtClean="0"/>
              <a:t>των νέων ερευνητών.</a:t>
            </a:r>
          </a:p>
          <a:p>
            <a:pPr>
              <a:buFont typeface="Arial" pitchFamily="34" charset="0"/>
              <a:buChar char="•"/>
            </a:pPr>
            <a:endParaRPr lang="el-GR" sz="1800" dirty="0" smtClean="0"/>
          </a:p>
          <a:p>
            <a:pPr>
              <a:buFont typeface="Arial" pitchFamily="34" charset="0"/>
              <a:buChar char="•"/>
            </a:pPr>
            <a:endParaRPr lang="el-GR" sz="1800" dirty="0" smtClean="0"/>
          </a:p>
          <a:p>
            <a:pPr>
              <a:buFont typeface="Arial" pitchFamily="34" charset="0"/>
              <a:buChar char="•"/>
            </a:pPr>
            <a:endParaRPr lang="el-GR" sz="1800" dirty="0" smtClean="0"/>
          </a:p>
          <a:p>
            <a:pPr>
              <a:buFont typeface="Arial" pitchFamily="34" charset="0"/>
              <a:buChar char="•"/>
            </a:pPr>
            <a:endParaRPr lang="el-GR" sz="1800"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7</a:t>
            </a:fld>
            <a:endParaRPr kumimoji="0" lang="en-US"/>
          </a:p>
        </p:txBody>
      </p:sp>
      <p:sp>
        <p:nvSpPr>
          <p:cNvPr id="1025" name="Rectangle 1"/>
          <p:cNvSpPr>
            <a:spLocks noChangeArrowheads="1"/>
          </p:cNvSpPr>
          <p:nvPr/>
        </p:nvSpPr>
        <p:spPr bwMode="auto">
          <a:xfrm>
            <a:off x="4499992" y="45050"/>
            <a:ext cx="206820"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l-GR" sz="1200" b="0" i="0" u="none" strike="noStrike" cap="none" normalizeH="0" baseline="0" dirty="0" smtClean="0">
                <a:ln>
                  <a:noFill/>
                </a:ln>
                <a:solidFill>
                  <a:srgbClr val="000000"/>
                </a:solidFill>
                <a:effectLst/>
                <a:latin typeface="EUAlbertina"/>
                <a:ea typeface="Calibri" pitchFamily="34" charset="0"/>
                <a:cs typeface="EUAlbertina"/>
              </a:rPr>
              <a:t>»</a:t>
            </a: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sz="2400" b="1" dirty="0" smtClean="0">
                <a:latin typeface="Tahoma" pitchFamily="34" charset="0"/>
                <a:cs typeface="Tahoma" pitchFamily="34" charset="0"/>
              </a:rPr>
              <a:t>ΠΡΟΓΡΑΜΜΑΤΑ ΤΗΣ ΓΓΕΤ  ΣΤΟ ΕΣΠΑ για την ενίσχυση του ανθρώπινου ερευνητικού δυναμικού</a:t>
            </a:r>
            <a:endParaRPr lang="el-GR" sz="2400" b="1" dirty="0">
              <a:latin typeface="Tahoma" pitchFamily="34" charset="0"/>
              <a:cs typeface="Tahoma" pitchFamily="34" charset="0"/>
            </a:endParaRPr>
          </a:p>
        </p:txBody>
      </p:sp>
      <p:sp>
        <p:nvSpPr>
          <p:cNvPr id="3" name="2 - Θέση περιεχομένου"/>
          <p:cNvSpPr>
            <a:spLocks noGrp="1"/>
          </p:cNvSpPr>
          <p:nvPr>
            <p:ph idx="1"/>
          </p:nvPr>
        </p:nvSpPr>
        <p:spPr>
          <a:xfrm>
            <a:off x="395536" y="1484784"/>
            <a:ext cx="8280920" cy="4877817"/>
          </a:xfrm>
        </p:spPr>
        <p:txBody>
          <a:bodyPr/>
          <a:lstStyle/>
          <a:p>
            <a:pPr algn="just"/>
            <a:r>
              <a:rPr lang="el-GR" sz="1800" dirty="0" smtClean="0"/>
              <a:t>Η ΓΓΕΤ προωθεί σταθερά  την έρευνα και καινοτομία μέσω μιας ποικιλίας δράσεων, που απευθύνονται τόσο στα </a:t>
            </a:r>
            <a:r>
              <a:rPr lang="el-GR" sz="1800" b="1" dirty="0" smtClean="0"/>
              <a:t>Ανώτατα Εκπαιδευτικά Ιδρύματα όσο και στα Ερευνητικά Κέντρα</a:t>
            </a:r>
            <a:r>
              <a:rPr lang="el-GR" sz="1800" dirty="0" smtClean="0"/>
              <a:t>, ώστε να ανταποκριθούν αποτελεσματικά στις απαιτήσεις μιας σύγχρονης και ανταγωνιστικής οικονομίας.</a:t>
            </a:r>
          </a:p>
          <a:p>
            <a:pPr algn="just">
              <a:spcBef>
                <a:spcPts val="1200"/>
              </a:spcBef>
            </a:pPr>
            <a:r>
              <a:rPr lang="el-GR" sz="1800" b="1" dirty="0" smtClean="0"/>
              <a:t>Δράσεις  ενίσχυσης ανθρώπινου δυναμικού που υλοποιούνται μέσω ΕΣΠΑ. </a:t>
            </a:r>
          </a:p>
          <a:p>
            <a:pPr marL="742950" lvl="2" indent="-342900" algn="just">
              <a:spcBef>
                <a:spcPts val="600"/>
              </a:spcBef>
              <a:spcAft>
                <a:spcPts val="600"/>
              </a:spcAft>
              <a:buFont typeface="Wingdings" pitchFamily="2" charset="2"/>
              <a:buChar char="Ø"/>
            </a:pPr>
            <a:r>
              <a:rPr lang="el-GR" sz="1800" dirty="0" smtClean="0"/>
              <a:t>«Ενίσχυση των Μεταδιδακτόρων ερευνητών»</a:t>
            </a:r>
          </a:p>
          <a:p>
            <a:pPr lvl="1" algn="just">
              <a:spcBef>
                <a:spcPts val="600"/>
              </a:spcBef>
              <a:spcAft>
                <a:spcPts val="600"/>
              </a:spcAft>
              <a:buFont typeface="Wingdings" pitchFamily="2" charset="2"/>
              <a:buChar char="Ø"/>
            </a:pPr>
            <a:r>
              <a:rPr lang="el-GR" sz="1400" b="1" dirty="0" smtClean="0"/>
              <a:t>«</a:t>
            </a:r>
            <a:r>
              <a:rPr lang="el-GR" sz="1800" dirty="0" smtClean="0"/>
              <a:t>Χρηματοδότηση προτάσεων που αξιολογήθηκαν θετικά στην 3</a:t>
            </a:r>
            <a:r>
              <a:rPr lang="el-GR" sz="1800" baseline="30000" dirty="0" smtClean="0"/>
              <a:t>η</a:t>
            </a:r>
            <a:r>
              <a:rPr lang="el-GR" sz="1800" dirty="0" smtClean="0"/>
              <a:t>,4</a:t>
            </a:r>
            <a:r>
              <a:rPr lang="el-GR" sz="1800" baseline="30000" dirty="0" smtClean="0"/>
              <a:t>η</a:t>
            </a:r>
            <a:r>
              <a:rPr lang="el-GR" sz="1800" dirty="0" smtClean="0"/>
              <a:t> και  5</a:t>
            </a:r>
            <a:r>
              <a:rPr lang="el-GR" sz="1800" baseline="30000" dirty="0" smtClean="0"/>
              <a:t>η</a:t>
            </a:r>
            <a:r>
              <a:rPr lang="el-GR" sz="1800" dirty="0" smtClean="0"/>
              <a:t> προκήρυξη των ERC Grant Schemes» </a:t>
            </a:r>
          </a:p>
          <a:p>
            <a:pPr lvl="1" algn="just">
              <a:spcBef>
                <a:spcPts val="600"/>
              </a:spcBef>
              <a:spcAft>
                <a:spcPts val="600"/>
              </a:spcAft>
              <a:buFont typeface="Wingdings" pitchFamily="2" charset="2"/>
              <a:buChar char="Ø"/>
            </a:pPr>
            <a:r>
              <a:rPr lang="el-GR" sz="1800" dirty="0" smtClean="0"/>
              <a:t>«</a:t>
            </a:r>
            <a:r>
              <a:rPr lang="el-GR" sz="1800" b="1" dirty="0" smtClean="0"/>
              <a:t>ΑΡΙΣΤΕΙΑ Ι</a:t>
            </a:r>
            <a:r>
              <a:rPr lang="el-GR" sz="1800" dirty="0" smtClean="0"/>
              <a:t>»</a:t>
            </a:r>
          </a:p>
          <a:p>
            <a:pPr lvl="1" algn="just">
              <a:spcBef>
                <a:spcPts val="600"/>
              </a:spcBef>
              <a:spcAft>
                <a:spcPts val="600"/>
              </a:spcAft>
              <a:buFont typeface="Wingdings" pitchFamily="2" charset="2"/>
              <a:buChar char="Ø"/>
            </a:pPr>
            <a:r>
              <a:rPr lang="el-GR" sz="1800" dirty="0" smtClean="0"/>
              <a:t>«</a:t>
            </a:r>
            <a:r>
              <a:rPr lang="el-GR" sz="1800" b="1" dirty="0" smtClean="0"/>
              <a:t>ΑΡΙΣΤΕΙΑ ΙΙ</a:t>
            </a:r>
            <a:r>
              <a:rPr lang="el-GR" sz="1800" dirty="0" smtClean="0"/>
              <a:t>»</a:t>
            </a:r>
          </a:p>
          <a:p>
            <a:pPr lvl="1" algn="just">
              <a:spcBef>
                <a:spcPts val="600"/>
              </a:spcBef>
              <a:spcAft>
                <a:spcPts val="600"/>
              </a:spcAft>
              <a:buFont typeface="Wingdings" pitchFamily="2" charset="2"/>
              <a:buChar char="Ø"/>
            </a:pPr>
            <a:r>
              <a:rPr lang="el-GR" sz="1800" dirty="0" smtClean="0"/>
              <a:t>«Ενίσχυση της απασχόλησης ερευνητικού προσωπικού σε επιχειρήσεις» </a:t>
            </a:r>
          </a:p>
          <a:p>
            <a:pPr lvl="1" algn="just">
              <a:spcBef>
                <a:spcPts val="600"/>
              </a:spcBef>
              <a:spcAft>
                <a:spcPts val="600"/>
              </a:spcAft>
              <a:buFont typeface="Wingdings" pitchFamily="2" charset="2"/>
              <a:buChar char="Ø"/>
            </a:pPr>
            <a:r>
              <a:rPr lang="el-GR" sz="1800" dirty="0" smtClean="0"/>
              <a:t> «Υποστήριξη των επιχειρήσεων για την απασχόληση προσωπικού υψηλής επιστημονικής κατάρτισης» </a:t>
            </a:r>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8</a:t>
            </a:fld>
            <a:endParaRPr kumimoji="0"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sz="2400" b="1" dirty="0" smtClean="0">
                <a:latin typeface="Tahoma" pitchFamily="34" charset="0"/>
                <a:cs typeface="Tahoma" pitchFamily="34" charset="0"/>
              </a:rPr>
              <a:t>ΔΡΑΣΕΙΣ  </a:t>
            </a:r>
            <a:r>
              <a:rPr lang="el-GR" sz="2400" b="1" dirty="0" smtClean="0">
                <a:latin typeface="Tahoma" pitchFamily="34" charset="0"/>
                <a:cs typeface="Tahoma" pitchFamily="34" charset="0"/>
              </a:rPr>
              <a:t>ΑΝΘΡΩΠΙΝΟΥ ΔΥΝΑΜΙΚΟΥ </a:t>
            </a:r>
            <a:r>
              <a:rPr lang="el-GR" sz="2400" b="1" dirty="0" smtClean="0">
                <a:latin typeface="Tahoma" pitchFamily="34" charset="0"/>
                <a:cs typeface="Tahoma" pitchFamily="34" charset="0"/>
              </a:rPr>
              <a:t>ΣΤΙΣ ΟΠΟΙΕΣ ΕΞΕΙΔΙΚΕΥΕΤΑΙ </a:t>
            </a:r>
            <a:r>
              <a:rPr lang="el-GR" sz="2400" b="1" dirty="0" smtClean="0">
                <a:latin typeface="Tahoma" pitchFamily="34" charset="0"/>
                <a:cs typeface="Tahoma" pitchFamily="34" charset="0"/>
              </a:rPr>
              <a:t>Η ΓΓΕΤ ΣΤΟ ΕΠΑΝΑΔ-ΕΔΒΜ</a:t>
            </a:r>
            <a:r>
              <a:rPr lang="en-US" sz="2400" b="1" dirty="0" smtClean="0">
                <a:latin typeface="Tahoma" pitchFamily="34" charset="0"/>
                <a:cs typeface="Tahoma" pitchFamily="34" charset="0"/>
              </a:rPr>
              <a:t> (I)</a:t>
            </a:r>
            <a:r>
              <a:rPr lang="el-GR" b="1" dirty="0" smtClean="0"/>
              <a:t/>
            </a:r>
            <a:br>
              <a:rPr lang="el-GR" b="1" dirty="0" smtClean="0"/>
            </a:br>
            <a:endParaRPr lang="el-GR" dirty="0"/>
          </a:p>
        </p:txBody>
      </p:sp>
      <p:sp>
        <p:nvSpPr>
          <p:cNvPr id="3" name="2 - Θέση περιεχομένου"/>
          <p:cNvSpPr>
            <a:spLocks noGrp="1"/>
          </p:cNvSpPr>
          <p:nvPr>
            <p:ph idx="1"/>
          </p:nvPr>
        </p:nvSpPr>
        <p:spPr>
          <a:xfrm>
            <a:off x="457200" y="1268760"/>
            <a:ext cx="8147248" cy="5256584"/>
          </a:xfrm>
        </p:spPr>
        <p:txBody>
          <a:bodyPr/>
          <a:lstStyle/>
          <a:p>
            <a:pPr>
              <a:buNone/>
            </a:pPr>
            <a:r>
              <a:rPr lang="el-GR" sz="2000" b="1" dirty="0" smtClean="0">
                <a:effectLst>
                  <a:outerShdw blurRad="38100" dist="38100" dir="2700000" algn="tl">
                    <a:srgbClr val="000000">
                      <a:alpha val="43137"/>
                    </a:srgbClr>
                  </a:outerShdw>
                </a:effectLst>
              </a:rPr>
              <a:t>Δράση 1: Ενίσχυση νέων ερευνητών - ΑΡΙΣΤΕΙΑ</a:t>
            </a:r>
            <a:endParaRPr lang="en-US" sz="2000" b="1" dirty="0" smtClean="0">
              <a:effectLst>
                <a:outerShdw blurRad="38100" dist="38100" dir="2700000" algn="tl">
                  <a:srgbClr val="000000">
                    <a:alpha val="43137"/>
                  </a:srgbClr>
                </a:outerShdw>
              </a:effectLst>
            </a:endParaRPr>
          </a:p>
          <a:p>
            <a:pPr>
              <a:spcBef>
                <a:spcPts val="600"/>
              </a:spcBef>
              <a:spcAft>
                <a:spcPts val="600"/>
              </a:spcAft>
              <a:buNone/>
            </a:pPr>
            <a:r>
              <a:rPr lang="el-GR" sz="1800" b="1" dirty="0" smtClean="0"/>
              <a:t>Στόχος της δράσης</a:t>
            </a:r>
          </a:p>
          <a:p>
            <a:pPr algn="just">
              <a:spcBef>
                <a:spcPts val="600"/>
              </a:spcBef>
              <a:spcAft>
                <a:spcPts val="600"/>
              </a:spcAft>
            </a:pPr>
            <a:r>
              <a:rPr lang="el-GR" sz="1600" dirty="0" smtClean="0"/>
              <a:t>Η ενίσχυση των νέων ερευνητών στα Ανώτατα Εκπαιδευτικά Ιδρύματα και στα Ερευνητικά Κέντρα για να αποκτήσουν την ανάλογη ερευνητική κουλτούρα και για να αποκτήσουν τα απαραίτητα ερευνητικά προσόντα που θα επιτρέψουν την εξέλιξή τους.</a:t>
            </a:r>
          </a:p>
          <a:p>
            <a:pPr algn="just">
              <a:spcBef>
                <a:spcPts val="600"/>
              </a:spcBef>
              <a:spcAft>
                <a:spcPts val="600"/>
              </a:spcAft>
              <a:buNone/>
            </a:pPr>
            <a:r>
              <a:rPr lang="el-GR" sz="1800" b="1" dirty="0" smtClean="0"/>
              <a:t>Περιγραφή Δράσης</a:t>
            </a:r>
          </a:p>
          <a:p>
            <a:pPr algn="just">
              <a:spcBef>
                <a:spcPts val="600"/>
              </a:spcBef>
              <a:spcAft>
                <a:spcPts val="600"/>
              </a:spcAft>
            </a:pPr>
            <a:r>
              <a:rPr lang="el-GR" sz="1600" dirty="0" smtClean="0"/>
              <a:t>Η Δράση χρηματοδοτεί ερευνητικά έργα τα οποία υλοποιούνται από  ακαδημαϊκό και ερευνητικό προσωπικό της πρώτης βαθμίδας των Ανώτατων Εκπαιδευτικών Ιδρυμάτων και Ερευνητικών Κέντρων.  Τα έργα έχουν διάρκεια 1 έως 2 χρόνια και στοχεύουν στην παραγωγή ερευνητικών αποτελεσμάτων υψηλής ποιότητας με τη μορφή δημοσιεύσεων σε διεθνούς κύρους επιστημονικά περιοδικά που λειτουργούν με το σύστημα των κριτών. </a:t>
            </a:r>
          </a:p>
          <a:p>
            <a:pPr algn="just">
              <a:spcBef>
                <a:spcPts val="600"/>
              </a:spcBef>
              <a:spcAft>
                <a:spcPts val="600"/>
              </a:spcAft>
            </a:pPr>
            <a:r>
              <a:rPr lang="el-GR" sz="1600" dirty="0" smtClean="0"/>
              <a:t>Το πρόγραμμα δίνει τη δυνατότητα στα νέα μέλη ΔΕΠ και ΕΠ να θέσουν τις βάσεις για τη δημιουργία ερευνητικής ομάδας χρηματοδοτώντας μέρος των αμοιβών </a:t>
            </a:r>
            <a:r>
              <a:rPr lang="el-GR" sz="1600" dirty="0" err="1" smtClean="0"/>
              <a:t>μετα</a:t>
            </a:r>
            <a:r>
              <a:rPr lang="en-US" sz="1600" dirty="0" smtClean="0"/>
              <a:t>-</a:t>
            </a:r>
            <a:r>
              <a:rPr lang="el-GR" sz="1600" dirty="0" smtClean="0"/>
              <a:t>διδακτόρων, αναλώσιμα, στοιχειώδη εξοπλισμό που απαιτείται για την έρευνα, καθώς και τη συμμετοχή σε συνέδρια και ενέργειες διάχυσης των ερευνητικών αποτελεσμάτων.  </a:t>
            </a:r>
          </a:p>
          <a:p>
            <a:pPr>
              <a:spcBef>
                <a:spcPts val="600"/>
              </a:spcBef>
              <a:spcAft>
                <a:spcPts val="600"/>
              </a:spcAft>
              <a:buNone/>
            </a:pPr>
            <a:r>
              <a:rPr lang="el-GR" sz="2000" dirty="0" smtClean="0"/>
              <a:t> </a:t>
            </a:r>
            <a:endParaRPr lang="el-GR" sz="2000" dirty="0"/>
          </a:p>
        </p:txBody>
      </p:sp>
      <p:sp>
        <p:nvSpPr>
          <p:cNvPr id="4" name="3 - Θέση αριθμού διαφάνειας"/>
          <p:cNvSpPr>
            <a:spLocks noGrp="1"/>
          </p:cNvSpPr>
          <p:nvPr>
            <p:ph type="sldNum" sz="quarter" idx="12"/>
          </p:nvPr>
        </p:nvSpPr>
        <p:spPr/>
        <p:txBody>
          <a:bodyPr/>
          <a:lstStyle/>
          <a:p>
            <a:fld id="{69E29E33-B620-47F9-BB04-8846C2A5AFCC}" type="slidenum">
              <a:rPr kumimoji="0" lang="en-US" smtClean="0"/>
              <a:pPr/>
              <a:t>9</a:t>
            </a:fld>
            <a:endParaRPr kumimoji="0" lang="en-US"/>
          </a:p>
        </p:txBody>
      </p:sp>
    </p:spTree>
  </p:cSld>
  <p:clrMapOvr>
    <a:masterClrMapping/>
  </p:clrMapOvr>
</p:sld>
</file>

<file path=ppt/theme/theme1.xml><?xml version="1.0" encoding="utf-8"?>
<a:theme xmlns:a="http://schemas.openxmlformats.org/drawingml/2006/main" name="Sample presentation slides">
  <a:themeElements>
    <a:clrScheme name="ms01_1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fontScheme name="ms01_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s01_1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clrMap bg1="lt1" tx1="dk1" bg2="lt2" tx2="dk2" accent1="accent1" accent2="accent2" accent3="accent3" accent4="accent4" accent5="accent5" accent6="accent6" hlink="hlink" folHlink="folHlink"/>
    </a:extraClrScheme>
    <a:extraClrScheme>
      <a:clrScheme name="ms01_1 2">
        <a:dk1>
          <a:srgbClr val="4E40A4"/>
        </a:dk1>
        <a:lt1>
          <a:srgbClr val="FFFFFF"/>
        </a:lt1>
        <a:dk2>
          <a:srgbClr val="000000"/>
        </a:dk2>
        <a:lt2>
          <a:srgbClr val="CACACA"/>
        </a:lt2>
        <a:accent1>
          <a:srgbClr val="8B65E9"/>
        </a:accent1>
        <a:accent2>
          <a:srgbClr val="008080"/>
        </a:accent2>
        <a:accent3>
          <a:srgbClr val="FFFFFF"/>
        </a:accent3>
        <a:accent4>
          <a:srgbClr val="41358B"/>
        </a:accent4>
        <a:accent5>
          <a:srgbClr val="C4B8F2"/>
        </a:accent5>
        <a:accent6>
          <a:srgbClr val="007373"/>
        </a:accent6>
        <a:hlink>
          <a:srgbClr val="0066CC"/>
        </a:hlink>
        <a:folHlink>
          <a:srgbClr val="8AB151"/>
        </a:folHlink>
      </a:clrScheme>
      <a:clrMap bg1="lt1" tx1="dk1" bg2="lt2" tx2="dk2" accent1="accent1" accent2="accent2" accent3="accent3" accent4="accent4" accent5="accent5" accent6="accent6" hlink="hlink" folHlink="folHlink"/>
    </a:extraClrScheme>
    <a:extraClrScheme>
      <a:clrScheme name="ms01_1 3">
        <a:dk1>
          <a:srgbClr val="666699"/>
        </a:dk1>
        <a:lt1>
          <a:srgbClr val="FFFFFF"/>
        </a:lt1>
        <a:dk2>
          <a:srgbClr val="000000"/>
        </a:dk2>
        <a:lt2>
          <a:srgbClr val="CACACA"/>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6934</TotalTime>
  <Words>1452</Words>
  <Application>Microsoft Office PowerPoint</Application>
  <PresentationFormat>On-screen Show (4:3)</PresentationFormat>
  <Paragraphs>128</Paragraphs>
  <Slides>15</Slides>
  <Notes>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Sample presentation slides</vt:lpstr>
      <vt:lpstr>«ΣΥΝΔΕΣΗ ΤΗΣ ΤΡΙΤΟΒΑΘΜΙΑΣ ΕΚΠΑΙΔΕΥΣΗΣ ΜΕ ΤΗΝ ΕΡΕΥΝΑ, ΤΗΝ ΚΑΙΝΟΤΟΜΙΑ ΚΑΙ ΤΗΝ ΑΓΟΡΑ ΕΡΓΑΣΙΑΣ»       στο πλαίσιο του  Νέου ΕΣΠΑ 2014-2020   Δρ. Χρήστος Βασιλάκος Γενικός Γραμματέας Έρευνας &amp; Τεχνολογίας       </vt:lpstr>
      <vt:lpstr>ΔΙΑΠΙΣΤΩΣΕΙΣ</vt:lpstr>
      <vt:lpstr> Ο σύνθετος ρόλος  των Ανώτατων Εκπαιδευτικών Ιδρυμάτων στην ανάπτυξη</vt:lpstr>
      <vt:lpstr> ΜΗΧΑΝΙΣΜΟΙ ΣΥΜΒΟΛΗΣ ΤΩΝ ΑΝΩΤΑΤΩΝ ΕΚΠΑΙΔΕΥΤΙΚΩΝ ΙΔΡΥΜΑΤΩΝ ΣΤΗΝ ΑΝΑΠΤΥΞΗ (ΠΕΡΙΦΕΡΕΙΑΚΗ ΚΑΙ ΕΘΝΙΚΗ)</vt:lpstr>
      <vt:lpstr>    Οι  Άξονες προτεραιότητας στο ΕΣΠΕΚ</vt:lpstr>
      <vt:lpstr>Άξονας 3: Αριστεία στην έρευνα και στην   ανάπτυξη του ανθρώπινου ερευνητικού δυναμικού</vt:lpstr>
      <vt:lpstr>ΣΤΟΧΟΙ ΤΗΣ ΝΕΑΣ ΠΡΟΓΡΑΜΜΑΤΙΚΗΣ ΠΕΡΙΟΔΟΥ ΓΙΑ ΤΟ ΑΝΘΡΩΠΙΝΟ ΔΥΝΑΜΙΚΟ ΣΤΗΝ ΕΡΕΥΝΑ, ΤΕΧΝΟΛΟΓΙΚΗ ΑΝΑΠΤΥΞΗ ΚΑΙ ΚΑΙΝΟΤΟΜΙΑ </vt:lpstr>
      <vt:lpstr>ΠΡΟΓΡΑΜΜΑΤΑ ΤΗΣ ΓΓΕΤ  ΣΤΟ ΕΣΠΑ για την ενίσχυση του ανθρώπινου ερευνητικού δυναμικού</vt:lpstr>
      <vt:lpstr>ΔΡΑΣΕΙΣ  ΑΝΘΡΩΠΙΝΟΥ ΔΥΝΑΜΙΚΟΥ ΣΤΙΣ ΟΠΟΙΕΣ ΕΞΕΙΔΙΚΕΥΕΤΑΙ Η ΓΓΕΤ ΣΤΟ ΕΠΑΝΑΔ-ΕΔΒΜ (I) </vt:lpstr>
      <vt:lpstr>ΔΡΑΣΕΙΣ  ΑΝΘΡΩΠΙΝΟΥ ΔΥΝΑΜΙΚΟΥ ΣΤΙΣ ΟΠΟΙΕΣ ΕΞΕΙΔΙΚΕΥΕΤΑΙ Η ΓΓΕΤ ΣΤΟ ΕΠΑΝΑΔ-ΕΔΒΜ (II) </vt:lpstr>
      <vt:lpstr>ΔΡΑΣΕΙΣ  ΑΝΘΡΩΠΙΝΟΥ ΔΥΝΑΜΙΚΟΥ ΣΤΙΣ ΟΠΟΙΕΣ ΕΞΕΙΔΙΚΕΥΕΤΑΙ Η ΓΓΕΤ ΣΤΟ ΕΠΑΝΑΔ-ΕΔΒΜ (III) </vt:lpstr>
      <vt:lpstr> </vt:lpstr>
      <vt:lpstr>ΔΡΑΣΕΙΣ  ΑΝΘΡΩΠΙΝΟΥ ΔΥΝΑΜΙΚΟΥ ΣΤΙΣ ΟΠΟΙΕΣ ΕΞΕΙΔΙΚΕΥΕΤΑΙ Η ΓΓΕΤ ΣΤΟ ΕΠΑΝΑΔ-ΕΔΒΜ (V)</vt:lpstr>
      <vt:lpstr>ΔΡΑΣΕΙΣ  ΑΝΘΡΩΠΙΝΟΥ ΔΥΝΑΜΙΚΟΥ ΣΤΙΣ ΟΠΟΙΕΣ ΕΞΕΙΔΙΚΕΥΕΤΑΙ Η ΓΓΕΤ ΣΤΟ ΕΠΑΝΑΔ-ΕΔΒΜ (VI)</vt:lpstr>
      <vt:lpstr>PowerPoint Presentation</vt:lpstr>
    </vt:vector>
  </TitlesOfParts>
  <Company>Free Software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Virtual PC</dc:creator>
  <cp:lastModifiedBy>general.s</cp:lastModifiedBy>
  <cp:revision>1358</cp:revision>
  <cp:lastPrinted>2014-04-14T15:03:22Z</cp:lastPrinted>
  <dcterms:created xsi:type="dcterms:W3CDTF">2010-03-07T08:14:36Z</dcterms:created>
  <dcterms:modified xsi:type="dcterms:W3CDTF">2014-04-15T06:12:42Z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TC011812271033</vt:lpwstr>
  </property>
</Properties>
</file>